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81" r:id="rId4"/>
    <p:sldId id="283" r:id="rId5"/>
    <p:sldId id="284" r:id="rId6"/>
    <p:sldId id="257" r:id="rId7"/>
    <p:sldId id="264" r:id="rId8"/>
    <p:sldId id="259" r:id="rId9"/>
    <p:sldId id="263" r:id="rId10"/>
    <p:sldId id="260" r:id="rId11"/>
    <p:sldId id="261" r:id="rId12"/>
    <p:sldId id="262" r:id="rId13"/>
    <p:sldId id="286" r:id="rId14"/>
    <p:sldId id="282" r:id="rId15"/>
    <p:sldId id="304" r:id="rId16"/>
    <p:sldId id="285" r:id="rId17"/>
    <p:sldId id="287" r:id="rId18"/>
    <p:sldId id="317" r:id="rId19"/>
    <p:sldId id="316" r:id="rId20"/>
    <p:sldId id="318" r:id="rId21"/>
    <p:sldId id="315" r:id="rId22"/>
    <p:sldId id="288" r:id="rId23"/>
    <p:sldId id="289" r:id="rId24"/>
    <p:sldId id="290" r:id="rId25"/>
    <p:sldId id="291" r:id="rId26"/>
    <p:sldId id="292" r:id="rId27"/>
    <p:sldId id="293" r:id="rId28"/>
    <p:sldId id="301" r:id="rId29"/>
    <p:sldId id="302" r:id="rId30"/>
    <p:sldId id="294" r:id="rId31"/>
    <p:sldId id="303" r:id="rId32"/>
    <p:sldId id="295" r:id="rId33"/>
    <p:sldId id="296" r:id="rId34"/>
    <p:sldId id="319" r:id="rId35"/>
    <p:sldId id="320" r:id="rId36"/>
    <p:sldId id="322" r:id="rId37"/>
    <p:sldId id="321" r:id="rId38"/>
    <p:sldId id="323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297" r:id="rId47"/>
    <p:sldId id="312" r:id="rId48"/>
    <p:sldId id="314" r:id="rId49"/>
    <p:sldId id="313" r:id="rId50"/>
    <p:sldId id="298" r:id="rId51"/>
    <p:sldId id="299" r:id="rId52"/>
    <p:sldId id="300" r:id="rId53"/>
    <p:sldId id="27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2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7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9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2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31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7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9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383A4-DCB3-D342-B799-00A9C74E338C}" type="datetimeFigureOut">
              <a:rPr lang="en-US" smtClean="0"/>
              <a:t>08/12/17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C6923-81FB-B84A-8455-132E5B7C9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4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mailto:dmartins@gmail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bm.com/developerworks/community/blogs/tlcbr/entry/mp270?lang=e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github.com/baidu/mobile-deep-learning/blob/master/baidu_showcase.gi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guardian.com/books/2016/nov/15/post-truth-named-word-of-the-year-by-oxford-dictionaries" TargetMode="Externa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efederalistpapers.org/us/leftists-now-have-an-infographic-to-tell-you-whats-fake-news" TargetMode="Externa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tatista.com/chart/6795/fake-news-is-a-real-problem/" TargetMode="Externa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bm.com/developerworks/community/blogs/tlcbr/entry/mp270?lang=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brasil.elpais.com/brasil/2017/09/19/ciencia/1505818015_847097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rasil.elpais.com/brasil/2017/09/19/ciencia/1505818015_847097.html" TargetMode="Externa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rasil.elpais.com/brasil/2016/03/24/tecnologia/1458855274_096966.html" TargetMode="Externa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rasil.elpais.com/brasil/2016/03/24/tecnologia/1458855274_096966.html" TargetMode="Externa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rasil.elpais.com/brasil/2017/09/12/actualidad/1505211398_056097.html" TargetMode="Externa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rasil.elpais.com/brasil/2017/09/12/actualidad/1505211398_056097.html" TargetMode="Externa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guardian.com/technology/2016/dec/19/discrimination-by-algorithm-scientists-devise-test-to-detect-ai-bias" TargetMode="Externa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bm.com/developerworks/community/blogs/tlcbr/entry/mp270?lang=e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t.wikipedia.org/wiki/Discrimina%C3%A7%C3%A3o_algor%C3%ADtmica" TargetMode="Externa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rasil.elpais.com/brasil/2017/09/19/ciencia/1505818015_847097.html" TargetMode="Externa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jlunited.org/" TargetMode="Externa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jlunited.org/" TargetMode="Externa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cmundo.com.br/facebook/112013-tutorial-fazer-denunciar-noticias-falsas-facebook.htm" TargetMode="Externa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cmundo.com.br/facebook/112013-tutorial-fazer-denunciar-noticias-falsas-facebook.htm" TargetMode="External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nbc.com/2017/04/07/google-fake-news-fact-check.html" TargetMode="External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oynter.org/" TargetMode="Externa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://manovich.net/content/04-projects/102-cultural-data/cultural_data_article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novich.net/content/04-projects/102-cultural-data/cultural_data_article.pdf" TargetMode="External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novich.net/content/04-projects/102-cultural-data/cultural_data_article.pdf" TargetMode="External"/><Relationship Id="rId3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novich.net/content/04-projects/102-cultural-data/cultural_data_article.pdf" TargetMode="External"/><Relationship Id="rId3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novich.net/content/04-projects/102-cultural-data/cultural_data_article.pdf" TargetMode="Externa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novich.net/content/04-projects/102-cultural-data/cultural_data_article.pdf" TargetMode="Externa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novich.net/content/04-projects/102-cultural-data/cultural_data_article.pdf" TargetMode="Externa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searchgate.net/publication/319934614_Algorithmic_governance_Developing_a_research_agenda_through_the_power_of_collective_intelligence" TargetMode="Externa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www.researchgate.net/publication/319934614_Algorithmic_governance_Developing_a_research_agenda_through_the_power_of_collective_intelligence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s://www.researchgate.net/publication/319934614_Algorithmic_governance_Developing_a_research_agenda_through_the_power_of_collective_intelligenc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s://www.pwc.co.uk/audit-assurance/assets/pdf/responsible-artifical-intelligence.pd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martins@gmail.com" TargetMode="External"/><Relationship Id="rId3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usblogs.pwc.com/emerging-technology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usblogs.pwc.com/emerging-technology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sblogs.pwc.com/emerging-technology/artificial-intelligence-is-your-business-ready/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357"/>
            <a:ext cx="9144000" cy="1364264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/>
              <a:t>O desafio da humanização dos algoritmos: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3100" dirty="0" smtClean="0"/>
              <a:t>formações </a:t>
            </a:r>
            <a:r>
              <a:rPr lang="pt-BR" sz="3100" dirty="0"/>
              <a:t>tecnológicas da sociabilidade contemporânea</a:t>
            </a:r>
            <a:endParaRPr lang="en-US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823" y="5915414"/>
            <a:ext cx="1595311" cy="942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392" y="6025436"/>
            <a:ext cx="1958354" cy="634935"/>
          </a:xfrm>
          <a:prstGeom prst="rect">
            <a:avLst/>
          </a:prstGeom>
        </p:spPr>
      </p:pic>
      <p:pic>
        <p:nvPicPr>
          <p:cNvPr id="9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96" y="5987233"/>
            <a:ext cx="1381356" cy="672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465" y="1514014"/>
            <a:ext cx="4388556" cy="4388556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91043" y="1654043"/>
            <a:ext cx="2895359" cy="3755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Seminário Ciência, Políticas e Metodologias de Pesquisa</a:t>
            </a:r>
          </a:p>
          <a:p>
            <a:r>
              <a:rPr lang="pt-BR" sz="2400" dirty="0" smtClean="0"/>
              <a:t>UFSCAR</a:t>
            </a:r>
          </a:p>
          <a:p>
            <a:endParaRPr lang="pt-BR" sz="2400" dirty="0"/>
          </a:p>
          <a:p>
            <a:r>
              <a:rPr lang="pt-BR" sz="2400" dirty="0" smtClean="0"/>
              <a:t>Dalton Martins</a:t>
            </a:r>
          </a:p>
          <a:p>
            <a:r>
              <a:rPr lang="pt-BR" sz="2400" dirty="0" smtClean="0">
                <a:hlinkClick r:id="rId6"/>
              </a:rPr>
              <a:t>dmartins@gmail.com</a:t>
            </a:r>
            <a:endParaRPr lang="pt-BR" sz="2400" dirty="0" smtClean="0"/>
          </a:p>
          <a:p>
            <a:r>
              <a:rPr lang="pt-BR" sz="2400" b="1" dirty="0" smtClean="0">
                <a:solidFill>
                  <a:srgbClr val="0000FF"/>
                </a:solidFill>
              </a:rPr>
              <a:t>@</a:t>
            </a:r>
            <a:r>
              <a:rPr lang="pt-BR" sz="2400" b="1" dirty="0" err="1" smtClean="0">
                <a:solidFill>
                  <a:srgbClr val="0000FF"/>
                </a:solidFill>
              </a:rPr>
              <a:t>dmartins</a:t>
            </a:r>
            <a:r>
              <a:rPr lang="pt-BR" sz="2400" dirty="0" smtClean="0"/>
              <a:t>  </a:t>
            </a:r>
          </a:p>
          <a:p>
            <a:r>
              <a:rPr lang="pt-BR" sz="2400" dirty="0" smtClean="0"/>
              <a:t>12/2017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69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 </a:t>
            </a:r>
            <a:r>
              <a:rPr lang="en-US" sz="2400" dirty="0" err="1"/>
              <a:t>p</a:t>
            </a:r>
            <a:r>
              <a:rPr lang="en-US" sz="2400" dirty="0" err="1" smtClean="0"/>
              <a:t>apel</a:t>
            </a:r>
            <a:r>
              <a:rPr lang="en-US" sz="2400" dirty="0" smtClean="0"/>
              <a:t> </a:t>
            </a:r>
            <a:r>
              <a:rPr lang="en-US" sz="2400" dirty="0" err="1" smtClean="0"/>
              <a:t>estruturante</a:t>
            </a:r>
            <a:r>
              <a:rPr lang="en-US" sz="2400" dirty="0" smtClean="0"/>
              <a:t> dos </a:t>
            </a:r>
            <a:r>
              <a:rPr lang="en-US" sz="2400" dirty="0" err="1" smtClean="0"/>
              <a:t>algoritmos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dinâmica</a:t>
            </a:r>
            <a:r>
              <a:rPr lang="en-US" sz="2400" dirty="0" smtClean="0"/>
              <a:t> social </a:t>
            </a:r>
            <a:r>
              <a:rPr lang="en-US" sz="2400" dirty="0" err="1" smtClean="0"/>
              <a:t>contemporânea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5" y="1725448"/>
            <a:ext cx="7779794" cy="45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3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914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 </a:t>
            </a:r>
            <a:r>
              <a:rPr lang="en-US" sz="2400" dirty="0" err="1"/>
              <a:t>p</a:t>
            </a:r>
            <a:r>
              <a:rPr lang="en-US" sz="2400" dirty="0" err="1" smtClean="0"/>
              <a:t>apel</a:t>
            </a:r>
            <a:r>
              <a:rPr lang="en-US" sz="2400" dirty="0" smtClean="0"/>
              <a:t> </a:t>
            </a:r>
            <a:r>
              <a:rPr lang="en-US" sz="2400" dirty="0" err="1" smtClean="0"/>
              <a:t>estruturante</a:t>
            </a:r>
            <a:r>
              <a:rPr lang="en-US" sz="2400" dirty="0" smtClean="0"/>
              <a:t> dos </a:t>
            </a:r>
            <a:r>
              <a:rPr lang="en-US" sz="2400" dirty="0" err="1" smtClean="0"/>
              <a:t>algoritmos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dinâmica</a:t>
            </a:r>
            <a:r>
              <a:rPr lang="en-US" sz="2400" dirty="0" smtClean="0"/>
              <a:t> social </a:t>
            </a:r>
            <a:r>
              <a:rPr lang="en-US" sz="2400" dirty="0" err="1" smtClean="0"/>
              <a:t>contemporânea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914400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5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914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 </a:t>
            </a:r>
            <a:r>
              <a:rPr lang="en-US" sz="2400" dirty="0" err="1"/>
              <a:t>p</a:t>
            </a:r>
            <a:r>
              <a:rPr lang="en-US" sz="2400" dirty="0" err="1" smtClean="0"/>
              <a:t>apel</a:t>
            </a:r>
            <a:r>
              <a:rPr lang="en-US" sz="2400" dirty="0" smtClean="0"/>
              <a:t> </a:t>
            </a:r>
            <a:r>
              <a:rPr lang="en-US" sz="2400" dirty="0" err="1" smtClean="0"/>
              <a:t>estruturante</a:t>
            </a:r>
            <a:r>
              <a:rPr lang="en-US" sz="2400" dirty="0" smtClean="0"/>
              <a:t> dos </a:t>
            </a:r>
            <a:r>
              <a:rPr lang="en-US" sz="2400" dirty="0" err="1" smtClean="0"/>
              <a:t>algoritmos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dinâmica</a:t>
            </a:r>
            <a:r>
              <a:rPr lang="en-US" sz="2400" dirty="0" smtClean="0"/>
              <a:t> social </a:t>
            </a:r>
            <a:r>
              <a:rPr lang="en-US" sz="2400" dirty="0" err="1" smtClean="0"/>
              <a:t>contemporânea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47" y="1189914"/>
            <a:ext cx="3793794" cy="54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8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11" y="23329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Mas,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esses</a:t>
            </a:r>
            <a:r>
              <a:rPr lang="en-US" dirty="0" smtClean="0"/>
              <a:t>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produzidos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0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Como </a:t>
            </a:r>
            <a:r>
              <a:rPr lang="en-US" sz="3600" dirty="0" err="1" smtClean="0"/>
              <a:t>implementar</a:t>
            </a:r>
            <a:r>
              <a:rPr lang="en-US" sz="3600" dirty="0" smtClean="0"/>
              <a:t> um </a:t>
            </a:r>
            <a:r>
              <a:rPr lang="en-US" sz="3600" dirty="0" err="1" smtClean="0"/>
              <a:t>sistema</a:t>
            </a:r>
            <a:r>
              <a:rPr lang="en-US" sz="3600" dirty="0" smtClean="0"/>
              <a:t> </a:t>
            </a:r>
            <a:r>
              <a:rPr lang="en-US" sz="3600" dirty="0" err="1" smtClean="0"/>
              <a:t>cognitivo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5747"/>
          </a:xfrm>
        </p:spPr>
        <p:txBody>
          <a:bodyPr>
            <a:normAutofit fontScale="62500" lnSpcReduction="20000"/>
          </a:bodyPr>
          <a:lstStyle/>
          <a:p>
            <a:r>
              <a:rPr lang="pt-BR" dirty="0" smtClean="0"/>
              <a:t>Inicialmente é necessário selecionar:</a:t>
            </a:r>
          </a:p>
          <a:p>
            <a:pPr lvl="1"/>
            <a:r>
              <a:rPr lang="pt-BR" dirty="0" smtClean="0"/>
              <a:t> o </a:t>
            </a:r>
            <a:r>
              <a:rPr lang="pt-BR" b="1" dirty="0" smtClean="0">
                <a:solidFill>
                  <a:srgbClr val="FF0000"/>
                </a:solidFill>
              </a:rPr>
              <a:t>domínio</a:t>
            </a:r>
            <a:r>
              <a:rPr lang="pt-BR" dirty="0" smtClean="0"/>
              <a:t> (assunto) e o </a:t>
            </a:r>
          </a:p>
          <a:p>
            <a:pPr lvl="1"/>
            <a:r>
              <a:rPr lang="pt-BR" b="1" dirty="0" smtClean="0">
                <a:solidFill>
                  <a:srgbClr val="FF0000"/>
                </a:solidFill>
              </a:rPr>
              <a:t>conteúdo apropriado dentro daquele domínio</a:t>
            </a:r>
            <a:r>
              <a:rPr lang="pt-BR" dirty="0" smtClean="0"/>
              <a:t>, também conhecido como corpus. </a:t>
            </a:r>
          </a:p>
          <a:p>
            <a:pPr lvl="2"/>
            <a:r>
              <a:rPr lang="pt-BR" dirty="0" smtClean="0"/>
              <a:t>Para gerar o conteúdo apropriado, é necessário </a:t>
            </a:r>
            <a:r>
              <a:rPr lang="pt-BR" b="1" dirty="0" smtClean="0">
                <a:solidFill>
                  <a:srgbClr val="FF0000"/>
                </a:solidFill>
              </a:rPr>
              <a:t>envolver os especialistas </a:t>
            </a:r>
            <a:r>
              <a:rPr lang="pt-BR" dirty="0" smtClean="0"/>
              <a:t>sobre o domínio que se deseja ensinar a um sistema cognitivo. </a:t>
            </a:r>
          </a:p>
          <a:p>
            <a:r>
              <a:rPr lang="pt-BR" dirty="0" smtClean="0"/>
              <a:t>Uma vez os dados carregados, é necessário treinar o sistema. </a:t>
            </a:r>
          </a:p>
          <a:p>
            <a:pPr lvl="1"/>
            <a:r>
              <a:rPr lang="pt-BR" dirty="0" smtClean="0"/>
              <a:t>O treinamento inicial se resume ao </a:t>
            </a:r>
            <a:r>
              <a:rPr lang="pt-BR" b="1" dirty="0" smtClean="0">
                <a:solidFill>
                  <a:srgbClr val="FF0000"/>
                </a:solidFill>
              </a:rPr>
              <a:t>fornecimento de amostras</a:t>
            </a:r>
            <a:r>
              <a:rPr lang="pt-BR" dirty="0" smtClean="0"/>
              <a:t>, onde indicamos ao sistema o que é mais relevante, baseado na forma como as pessoas vão utilizar o sistema inteligente, como por exemplo ensinar ao sistema como as pessoas questionam sobre cartão de crédito e apontar referências mais relevantes presentes em seu corpus. </a:t>
            </a:r>
          </a:p>
          <a:p>
            <a:pPr lvl="1"/>
            <a:r>
              <a:rPr lang="pt-BR" dirty="0" smtClean="0"/>
              <a:t>Esse treinamento também pode ser feito baseado em um </a:t>
            </a:r>
            <a:r>
              <a:rPr lang="pt-BR" b="1" dirty="0" smtClean="0">
                <a:solidFill>
                  <a:srgbClr val="FF0000"/>
                </a:solidFill>
              </a:rPr>
              <a:t>histórico positivo</a:t>
            </a:r>
            <a:r>
              <a:rPr lang="pt-BR" dirty="0" smtClean="0"/>
              <a:t>, como é o caso de diagnósticos médicos, onde podemos usar os resultados positivos como um conjunto de treinamentos. </a:t>
            </a:r>
          </a:p>
          <a:p>
            <a:pPr lvl="1"/>
            <a:r>
              <a:rPr lang="pt-BR" dirty="0" smtClean="0"/>
              <a:t>Com esse conjunto, os sistemas cognitivos conseguem assimilar de forma estatística o motivo de um determinado dado ser mais ou menos relevante, utilizando seu corpus como base de evidências e melhorando com o tempo por meio do feedback positivo ou negativo durante a utilização do sistema.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69" y="6435947"/>
            <a:ext cx="6043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</a:t>
            </a:r>
            <a:r>
              <a:rPr lang="en-US" sz="1200" dirty="0" smtClean="0">
                <a:hlinkClick r:id="rId2"/>
              </a:rPr>
              <a:t>https://www.ibm.com/developerworks/community/blogs/tlcbr/entry/mp270?lang=en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320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err="1" smtClean="0"/>
              <a:t>Exemplo</a:t>
            </a:r>
            <a:r>
              <a:rPr lang="en-US" sz="2800" dirty="0" smtClean="0"/>
              <a:t>: </a:t>
            </a:r>
            <a:br>
              <a:rPr lang="en-US" sz="2800" dirty="0" smtClean="0"/>
            </a:br>
            <a:r>
              <a:rPr lang="en-US" sz="2800" dirty="0" smtClean="0"/>
              <a:t>a internet </a:t>
            </a:r>
            <a:r>
              <a:rPr lang="en-US" sz="2800" dirty="0" err="1" smtClean="0"/>
              <a:t>como</a:t>
            </a:r>
            <a:r>
              <a:rPr lang="en-US" sz="2800" dirty="0" smtClean="0"/>
              <a:t> base de </a:t>
            </a:r>
            <a:r>
              <a:rPr lang="en-US" sz="2800" dirty="0" err="1" smtClean="0"/>
              <a:t>conteúdo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38" y="1480207"/>
            <a:ext cx="6036362" cy="4217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621" y="5982138"/>
            <a:ext cx="789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Aplicativo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celular</a:t>
            </a:r>
            <a:r>
              <a:rPr lang="en-US" dirty="0" smtClean="0"/>
              <a:t> da </a:t>
            </a:r>
            <a:r>
              <a:rPr lang="en-US" dirty="0" err="1" smtClean="0"/>
              <a:t>gigante</a:t>
            </a:r>
            <a:r>
              <a:rPr lang="en-US" dirty="0" smtClean="0"/>
              <a:t> </a:t>
            </a:r>
            <a:r>
              <a:rPr lang="en-US" dirty="0" err="1" smtClean="0"/>
              <a:t>chinesa</a:t>
            </a:r>
            <a:r>
              <a:rPr lang="en-US" dirty="0" smtClean="0"/>
              <a:t> </a:t>
            </a:r>
            <a:r>
              <a:rPr lang="en-US" dirty="0" err="1" smtClean="0"/>
              <a:t>Baidu</a:t>
            </a:r>
            <a:r>
              <a:rPr lang="en-US" dirty="0" smtClean="0"/>
              <a:t> (</a:t>
            </a:r>
            <a:r>
              <a:rPr lang="en-US" dirty="0" err="1" smtClean="0"/>
              <a:t>concorrente</a:t>
            </a:r>
            <a:r>
              <a:rPr lang="en-US" dirty="0" smtClean="0"/>
              <a:t> </a:t>
            </a:r>
            <a:r>
              <a:rPr lang="en-US" dirty="0" err="1" smtClean="0"/>
              <a:t>direta</a:t>
            </a:r>
            <a:r>
              <a:rPr lang="en-US" dirty="0" smtClean="0"/>
              <a:t> do Google)</a:t>
            </a:r>
          </a:p>
          <a:p>
            <a:r>
              <a:rPr lang="en-US" dirty="0" smtClean="0">
                <a:hlinkClick r:id="rId3"/>
              </a:rPr>
              <a:t>https://github.com/baidu/mobile-deep-learning/blob/master/baidu_showcase.gif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6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42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 </a:t>
            </a:r>
            <a:r>
              <a:rPr lang="en-US" dirty="0" err="1"/>
              <a:t>p</a:t>
            </a:r>
            <a:r>
              <a:rPr lang="en-US" dirty="0" err="1" smtClean="0"/>
              <a:t>roblema</a:t>
            </a:r>
            <a:r>
              <a:rPr lang="en-US" dirty="0" smtClean="0"/>
              <a:t> </a:t>
            </a:r>
            <a:r>
              <a:rPr lang="en-US" dirty="0" err="1" smtClean="0"/>
              <a:t>político</a:t>
            </a:r>
            <a:r>
              <a:rPr lang="en-US" dirty="0" smtClean="0"/>
              <a:t> e de </a:t>
            </a:r>
            <a:r>
              <a:rPr lang="en-US" dirty="0" err="1" smtClean="0"/>
              <a:t>maior</a:t>
            </a:r>
            <a:r>
              <a:rPr lang="en-US" dirty="0" smtClean="0"/>
              <a:t> </a:t>
            </a:r>
            <a:r>
              <a:rPr lang="en-US" dirty="0" err="1" smtClean="0"/>
              <a:t>interesse</a:t>
            </a:r>
            <a:r>
              <a:rPr lang="en-US" dirty="0" smtClean="0"/>
              <a:t> </a:t>
            </a:r>
            <a:r>
              <a:rPr lang="en-US" dirty="0" err="1" smtClean="0"/>
              <a:t>pra</a:t>
            </a:r>
            <a:r>
              <a:rPr lang="en-US" dirty="0" smtClean="0"/>
              <a:t> </a:t>
            </a:r>
            <a:r>
              <a:rPr lang="en-US" dirty="0" err="1" smtClean="0"/>
              <a:t>cultura</a:t>
            </a:r>
            <a:r>
              <a:rPr lang="en-US" dirty="0" smtClean="0"/>
              <a:t> </a:t>
            </a:r>
            <a:r>
              <a:rPr lang="en-US" dirty="0" err="1" smtClean="0"/>
              <a:t>aparece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dirty="0" err="1" smtClean="0"/>
              <a:t>conteúdo</a:t>
            </a:r>
            <a:r>
              <a:rPr lang="en-US" dirty="0" smtClean="0"/>
              <a:t> </a:t>
            </a:r>
            <a:r>
              <a:rPr lang="en-US" dirty="0" err="1" smtClean="0"/>
              <a:t>apropriado</a:t>
            </a:r>
            <a:r>
              <a:rPr lang="en-US" dirty="0" smtClean="0"/>
              <a:t>”?</a:t>
            </a:r>
            <a:br>
              <a:rPr lang="en-US" dirty="0" smtClean="0"/>
            </a:br>
            <a:r>
              <a:rPr lang="en-US" dirty="0" err="1" smtClean="0"/>
              <a:t>Quem</a:t>
            </a:r>
            <a:r>
              <a:rPr lang="en-US" dirty="0" smtClean="0"/>
              <a:t> e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escolhidos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especialistas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err="1" smtClean="0"/>
              <a:t>Que</a:t>
            </a:r>
            <a:r>
              <a:rPr lang="en-US" dirty="0" smtClean="0"/>
              <a:t> dados </a:t>
            </a:r>
            <a:r>
              <a:rPr lang="en-US" dirty="0" err="1" smtClean="0"/>
              <a:t>vão</a:t>
            </a:r>
            <a:r>
              <a:rPr lang="en-US" dirty="0" smtClean="0"/>
              <a:t> </a:t>
            </a:r>
            <a:r>
              <a:rPr lang="en-US" dirty="0" err="1" smtClean="0"/>
              <a:t>alimentar</a:t>
            </a:r>
            <a:r>
              <a:rPr lang="en-US" dirty="0" smtClean="0"/>
              <a:t> o </a:t>
            </a:r>
            <a:r>
              <a:rPr lang="en-US" dirty="0" err="1" smtClean="0"/>
              <a:t>sistema</a:t>
            </a:r>
            <a:r>
              <a:rPr lang="en-US" dirty="0" smtClean="0"/>
              <a:t>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6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830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https://www.theguardian.com/books/2016/nov/15/post-truth-named-word-of-the-year-by-oxford-</a:t>
            </a:r>
            <a:r>
              <a:rPr lang="en-US" sz="1400" dirty="0" smtClean="0">
                <a:hlinkClick r:id="rId2"/>
              </a:rPr>
              <a:t>dictionaries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9144000" cy="484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4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4000" y="6420069"/>
            <a:ext cx="7188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http://thefederalistpapers.org/us/leftists-now-have-an-infographic-to-tell-you-whats-fake-</a:t>
            </a:r>
            <a:r>
              <a:rPr lang="en-US" sz="1400" dirty="0" smtClean="0">
                <a:hlinkClick r:id="rId2"/>
              </a:rPr>
              <a:t>news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57" y="1"/>
            <a:ext cx="8142116" cy="62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2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5865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https://www.statista.com/chart/6795/fake-news-is-a-real-problem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53" y="902138"/>
            <a:ext cx="7565067" cy="53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cognitiva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Com a expansão da Internet, a partir do ano 2000, e o surgimento de inúmeras soluções e serviços, </a:t>
            </a:r>
            <a:r>
              <a:rPr lang="pt-BR" b="1" dirty="0" smtClean="0">
                <a:solidFill>
                  <a:srgbClr val="FF0000"/>
                </a:solidFill>
              </a:rPr>
              <a:t>um grande volume de dados estruturados e não-estruturados</a:t>
            </a:r>
            <a:r>
              <a:rPr lang="pt-BR" dirty="0" smtClean="0"/>
              <a:t> e em formato de áudio e imagem foi gerado:</a:t>
            </a:r>
          </a:p>
          <a:p>
            <a:pPr lvl="1"/>
            <a:r>
              <a:rPr lang="pt-BR" dirty="0" smtClean="0"/>
              <a:t> criando uma nova classe de problemas relacionados à </a:t>
            </a:r>
            <a:r>
              <a:rPr lang="pt-BR" b="1" dirty="0" smtClean="0">
                <a:solidFill>
                  <a:srgbClr val="FF0000"/>
                </a:solidFill>
              </a:rPr>
              <a:t>interpretação de dados não estruturados </a:t>
            </a:r>
            <a:r>
              <a:rPr lang="pt-BR" dirty="0" smtClean="0"/>
              <a:t>que até então esses sistemas programáveis não conseguiam resolver. </a:t>
            </a:r>
          </a:p>
          <a:p>
            <a:r>
              <a:rPr lang="pt-BR" dirty="0" smtClean="0"/>
              <a:t>Era necessária uma </a:t>
            </a:r>
            <a:r>
              <a:rPr lang="pt-BR" b="1" dirty="0" smtClean="0">
                <a:solidFill>
                  <a:srgbClr val="FF0000"/>
                </a:solidFill>
              </a:rPr>
              <a:t>nova tecnologia que pudesse resolver esses problemas complexos, dinâmicos, com certa dose de incerteza e ambiguidade</a:t>
            </a:r>
            <a:r>
              <a:rPr lang="pt-BR" dirty="0" smtClean="0"/>
              <a:t>, e que conseguisse ao mesmo tempo tratar essa massa exponencial de dados. E ainda deveriam ser especialistas e aprenderem por conta própria.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069" y="6435947"/>
            <a:ext cx="6043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</a:t>
            </a:r>
            <a:r>
              <a:rPr lang="en-US" sz="1200" dirty="0" smtClean="0">
                <a:hlinkClick r:id="rId2"/>
              </a:rPr>
              <a:t>https://www.ibm.com/developerworks/community/blogs/tlcbr/entry/mp270?lang=en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5795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955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it-IT" sz="1600" dirty="0" err="1" smtClean="0"/>
              <a:t>Vox.com</a:t>
            </a:r>
            <a:r>
              <a:rPr lang="it-IT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39" y="1027121"/>
            <a:ext cx="6499083" cy="51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4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66" y="1059792"/>
            <a:ext cx="6447932" cy="4843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00" y="6420069"/>
            <a:ext cx="6761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hlinkClick r:id="rId3"/>
              </a:rPr>
              <a:t>https://brasil.elpais.com/brasil/2017/09/19/ciencia/1505818015_847097.html</a:t>
            </a:r>
            <a:r>
              <a:rPr lang="pt-BR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1238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6761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hlinkClick r:id="rId2"/>
              </a:rPr>
              <a:t>https://brasil.elpais.com/brasil/2017/09/19/ciencia/1505818015_847097.html</a:t>
            </a:r>
            <a:r>
              <a:rPr lang="pt-BR" sz="1600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511300"/>
            <a:ext cx="8813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7056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hlinkClick r:id="rId2"/>
              </a:rPr>
              <a:t>https://brasil.elpais.com/brasil/2016/03/24/tecnologia/1458855274_096966.html</a:t>
            </a:r>
            <a:r>
              <a:rPr lang="pt-BR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76" y="1208689"/>
            <a:ext cx="6588529" cy="46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79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7056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hlinkClick r:id="rId2"/>
              </a:rPr>
              <a:t>https://brasil.elpais.com/brasil/2016/03/24/tecnologia/1458855274_096966.html</a:t>
            </a:r>
            <a:r>
              <a:rPr lang="pt-BR" sz="1600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31" y="1083602"/>
            <a:ext cx="6824279" cy="49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2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7056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hlinkClick r:id="rId2"/>
              </a:rPr>
              <a:t>https://brasil.elpais.com/brasil/2017/09/12/actualidad/1505211398_056097.html</a:t>
            </a:r>
            <a:r>
              <a:rPr lang="pt-BR" sz="1600" dirty="0" smtClean="0"/>
              <a:t>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36" y="1107946"/>
            <a:ext cx="6305450" cy="50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28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7056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hlinkClick r:id="rId2"/>
              </a:rPr>
              <a:t>https://brasil.elpais.com/brasil/2017/09/12/actualidad/1505211398_056097.html</a:t>
            </a:r>
            <a:r>
              <a:rPr lang="pt-BR" sz="1600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45" y="1121103"/>
            <a:ext cx="6396115" cy="50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3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796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2"/>
              </a:rPr>
              <a:t>https://www.theguardian.com/technology/2016/dec/19/discrimination-by-algorithm-scientists-devise-test-to-detect-ai-bias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58" y="1096840"/>
            <a:ext cx="7567448" cy="45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9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Como </a:t>
            </a:r>
            <a:r>
              <a:rPr lang="en-US" dirty="0" err="1" smtClean="0"/>
              <a:t>isso</a:t>
            </a:r>
            <a:r>
              <a:rPr lang="en-US" dirty="0" smtClean="0"/>
              <a:t> tem </a:t>
            </a:r>
            <a:r>
              <a:rPr lang="en-US" dirty="0" err="1" smtClean="0"/>
              <a:t>impactado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produção</a:t>
            </a:r>
            <a:r>
              <a:rPr lang="en-US" dirty="0" smtClean="0"/>
              <a:t> de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</a:t>
            </a:r>
            <a:r>
              <a:rPr lang="en-US" dirty="0" err="1" smtClean="0"/>
              <a:t>sociais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dinâmicas</a:t>
            </a:r>
            <a:r>
              <a:rPr lang="en-US" dirty="0" smtClean="0"/>
              <a:t> </a:t>
            </a:r>
            <a:r>
              <a:rPr lang="en-US" dirty="0" err="1" smtClean="0"/>
              <a:t>algorítmicas</a:t>
            </a:r>
            <a:r>
              <a:rPr lang="en-US" dirty="0" smtClean="0"/>
              <a:t> de </a:t>
            </a:r>
            <a:r>
              <a:rPr lang="en-US" dirty="0" err="1" smtClean="0"/>
              <a:t>relacionamento</a:t>
            </a:r>
            <a:r>
              <a:rPr lang="en-US" dirty="0" smtClean="0"/>
              <a:t> social:</a:t>
            </a:r>
          </a:p>
          <a:p>
            <a:pPr lvl="1"/>
            <a:r>
              <a:rPr lang="en-US" dirty="0" err="1" smtClean="0"/>
              <a:t>Consumo</a:t>
            </a:r>
            <a:r>
              <a:rPr lang="en-US" dirty="0" smtClean="0"/>
              <a:t> de </a:t>
            </a:r>
            <a:r>
              <a:rPr lang="en-US" dirty="0" err="1" smtClean="0"/>
              <a:t>conteúdo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vejo</a:t>
            </a:r>
            <a:r>
              <a:rPr lang="en-US" dirty="0" smtClean="0"/>
              <a:t>, </a:t>
            </a:r>
            <a:r>
              <a:rPr lang="en-US" dirty="0" err="1" smtClean="0"/>
              <a:t>tenho</a:t>
            </a:r>
            <a:r>
              <a:rPr lang="en-US" dirty="0" smtClean="0"/>
              <a:t> </a:t>
            </a:r>
            <a:r>
              <a:rPr lang="en-US" dirty="0" err="1" smtClean="0"/>
              <a:t>acesso</a:t>
            </a:r>
            <a:r>
              <a:rPr lang="en-US" dirty="0" smtClean="0"/>
              <a:t>, se </a:t>
            </a:r>
            <a:r>
              <a:rPr lang="en-US" dirty="0" err="1" smtClean="0"/>
              <a:t>torna</a:t>
            </a:r>
            <a:r>
              <a:rPr lang="en-US" dirty="0" smtClean="0"/>
              <a:t> </a:t>
            </a:r>
            <a:r>
              <a:rPr lang="en-US" dirty="0" err="1" smtClean="0"/>
              <a:t>disponível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Conexão</a:t>
            </a:r>
            <a:r>
              <a:rPr lang="en-US" dirty="0" smtClean="0"/>
              <a:t> com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pessoas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As </a:t>
            </a:r>
            <a:r>
              <a:rPr lang="en-US" dirty="0" err="1" smtClean="0"/>
              <a:t>pessoas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me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indicadas</a:t>
            </a:r>
            <a:r>
              <a:rPr lang="en-US" dirty="0" smtClean="0"/>
              <a:t> </a:t>
            </a:r>
            <a:r>
              <a:rPr lang="en-US" dirty="0" err="1" smtClean="0"/>
              <a:t>pelos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circunscritas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modos</a:t>
            </a:r>
            <a:r>
              <a:rPr lang="en-US" dirty="0" smtClean="0"/>
              <a:t> de </a:t>
            </a:r>
            <a:r>
              <a:rPr lang="en-US" dirty="0" err="1" smtClean="0"/>
              <a:t>cálculo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Ofertas</a:t>
            </a:r>
            <a:r>
              <a:rPr lang="en-US" dirty="0" smtClean="0"/>
              <a:t> de </a:t>
            </a:r>
            <a:r>
              <a:rPr lang="en-US" dirty="0" err="1" smtClean="0"/>
              <a:t>produtos,serviços</a:t>
            </a:r>
            <a:r>
              <a:rPr lang="en-US" dirty="0" smtClean="0"/>
              <a:t> e </a:t>
            </a:r>
            <a:r>
              <a:rPr lang="en-US" dirty="0" err="1" smtClean="0"/>
              <a:t>lugares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Rotas</a:t>
            </a:r>
            <a:r>
              <a:rPr lang="en-US" dirty="0" smtClean="0"/>
              <a:t> </a:t>
            </a:r>
            <a:r>
              <a:rPr lang="en-US" dirty="0" err="1" smtClean="0"/>
              <a:t>pela</a:t>
            </a:r>
            <a:r>
              <a:rPr lang="en-US" dirty="0" smtClean="0"/>
              <a:t> </a:t>
            </a:r>
            <a:r>
              <a:rPr lang="en-US" dirty="0" err="1" smtClean="0"/>
              <a:t>cidade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(</a:t>
            </a:r>
            <a:r>
              <a:rPr lang="is-IS" dirty="0" smtClean="0"/>
              <a:t>…)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5691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269" y="25869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Como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efeitos</a:t>
            </a:r>
            <a:r>
              <a:rPr lang="en-US" dirty="0" smtClean="0"/>
              <a:t> </a:t>
            </a:r>
            <a:r>
              <a:rPr lang="en-US" dirty="0" err="1" smtClean="0"/>
              <a:t>discriminatórios</a:t>
            </a:r>
            <a:r>
              <a:rPr lang="en-US" dirty="0" smtClean="0"/>
              <a:t> </a:t>
            </a:r>
            <a:r>
              <a:rPr lang="en-US" dirty="0" err="1" smtClean="0"/>
              <a:t>desses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têm</a:t>
            </a:r>
            <a:r>
              <a:rPr lang="en-US" dirty="0" smtClean="0"/>
              <a:t> </a:t>
            </a:r>
            <a:r>
              <a:rPr lang="en-US" dirty="0" err="1" smtClean="0"/>
              <a:t>sido</a:t>
            </a:r>
            <a:r>
              <a:rPr lang="en-US" dirty="0" smtClean="0"/>
              <a:t> </a:t>
            </a:r>
            <a:r>
              <a:rPr lang="en-US" dirty="0" err="1" smtClean="0"/>
              <a:t>trabalhados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1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cognitiva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Podemos afirmar que daí surge a computação cognitiva. </a:t>
            </a:r>
          </a:p>
          <a:p>
            <a:r>
              <a:rPr lang="pt-BR" dirty="0" smtClean="0"/>
              <a:t>Surge para abordar esse novo desafio e por trás dela uma gama de tecnologias de IA, como </a:t>
            </a:r>
            <a:r>
              <a:rPr lang="pt-BR" b="1" dirty="0" smtClean="0">
                <a:solidFill>
                  <a:srgbClr val="FF0000"/>
                </a:solidFill>
              </a:rPr>
              <a:t>processamento de linguagem natural, geração de hipóteses baseada em evidências, aprendizado de máquina e dezenas de outros algoritmo</a:t>
            </a:r>
            <a:r>
              <a:rPr lang="pt-BR" dirty="0" smtClean="0"/>
              <a:t>s e tecnologias que analisam as evidências em diferentes dimensões como tema, popularidade, confiabilidade da fonte de informação, entre outras, em especial no tratamento de grande volume de dados. </a:t>
            </a:r>
          </a:p>
          <a:p>
            <a:r>
              <a:rPr lang="pt-BR" dirty="0" smtClean="0"/>
              <a:t>Apesar de não haver consenso sobre uma definição formal e clara do que é a computação cognitiva, pode-se considerar que </a:t>
            </a:r>
            <a:r>
              <a:rPr lang="pt-BR" b="1" dirty="0" smtClean="0">
                <a:solidFill>
                  <a:srgbClr val="FF0000"/>
                </a:solidFill>
              </a:rPr>
              <a:t>é a computação voltada à geração de conhecimento baseado na interpretação e extração de significado dos dados, primariamente não- estruturados</a:t>
            </a:r>
            <a:r>
              <a:rPr lang="pt-BR" dirty="0" smtClean="0"/>
              <a:t>, os quais seriam muito difíceis de serem tratados por meio dos sistemas programáveis tradicionais.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069" y="6435947"/>
            <a:ext cx="6043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</a:t>
            </a:r>
            <a:r>
              <a:rPr lang="en-US" sz="1200" dirty="0" smtClean="0">
                <a:hlinkClick r:id="rId2"/>
              </a:rPr>
              <a:t>https://www.ibm.com/developerworks/community/blogs/tlcbr/entry/mp270?lang=en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4632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5186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2"/>
              </a:rPr>
              <a:t>https://pt.wikipedia.org/wiki/Discrimina%C3%A7%C3%A3o_algor%C3%ADtmica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400"/>
            <a:ext cx="9144000" cy="45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2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5186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hlinkClick r:id="rId2"/>
              </a:rPr>
              <a:t>https://brasil.elpais.com/brasil/2017/09/19/ciencia/1505818015_847097.html</a:t>
            </a:r>
            <a:r>
              <a:rPr lang="pt-BR" sz="1200" dirty="0" smtClean="0"/>
              <a:t> 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35" y="1059793"/>
            <a:ext cx="5977237" cy="44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28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1890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smtClean="0">
                <a:hlinkClick r:id="rId2"/>
              </a:rPr>
              <a:t>https://www.ajlunited.org/</a:t>
            </a:r>
            <a:r>
              <a:rPr lang="pl-PL" sz="1200" dirty="0" smtClean="0"/>
              <a:t> 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41" y="1035501"/>
            <a:ext cx="7112000" cy="467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1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420069"/>
            <a:ext cx="1890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 smtClean="0">
                <a:hlinkClick r:id="rId2"/>
              </a:rPr>
              <a:t>https://www.ajlunited.org/</a:t>
            </a:r>
            <a:r>
              <a:rPr lang="pl-PL" sz="1200" dirty="0" smtClean="0"/>
              <a:t> 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800"/>
            <a:ext cx="9144000" cy="44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01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581001"/>
            <a:ext cx="6703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2"/>
              </a:rPr>
              <a:t>https://www.tecmundo.com.br/facebook/112013-tutorial-fazer-denunciar-noticias-falsas-</a:t>
            </a:r>
            <a:r>
              <a:rPr lang="pt-BR" sz="1200" dirty="0" smtClean="0">
                <a:hlinkClick r:id="rId2"/>
              </a:rPr>
              <a:t>facebook.htm</a:t>
            </a:r>
            <a:r>
              <a:rPr lang="pt-BR" sz="1200" dirty="0" smtClean="0"/>
              <a:t> 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592" y="902138"/>
            <a:ext cx="4822379" cy="56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9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581001"/>
            <a:ext cx="6703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2"/>
              </a:rPr>
              <a:t>https://www.tecmundo.com.br/facebook/112013-tutorial-fazer-denunciar-noticias-falsas-</a:t>
            </a:r>
            <a:r>
              <a:rPr lang="pt-BR" sz="1200" dirty="0" smtClean="0">
                <a:hlinkClick r:id="rId2"/>
              </a:rPr>
              <a:t>facebook.htm</a:t>
            </a:r>
            <a:r>
              <a:rPr lang="pt-BR" sz="1200" dirty="0" smtClean="0"/>
              <a:t> 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990600"/>
            <a:ext cx="889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5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581001"/>
            <a:ext cx="462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https://www.cnbc.com/2017/04/07/google-fake-news-fact-</a:t>
            </a:r>
            <a:r>
              <a:rPr lang="en-US" sz="1200" dirty="0" smtClean="0">
                <a:hlinkClick r:id="rId2"/>
              </a:rPr>
              <a:t>check.html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94" y="902138"/>
            <a:ext cx="6796985" cy="577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3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466"/>
            <a:ext cx="8229600" cy="802672"/>
          </a:xfrm>
        </p:spPr>
        <p:txBody>
          <a:bodyPr/>
          <a:lstStyle/>
          <a:p>
            <a:r>
              <a:rPr lang="en-US" dirty="0" err="1" smtClean="0"/>
              <a:t>Exemplos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6581001"/>
            <a:ext cx="1838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>
                <a:hlinkClick r:id="rId2"/>
              </a:rPr>
              <a:t>https://www.poynter.org</a:t>
            </a:r>
            <a:r>
              <a:rPr lang="pl-PL" sz="1200" dirty="0" smtClean="0">
                <a:hlinkClick r:id="rId2"/>
              </a:rPr>
              <a:t>/</a:t>
            </a:r>
            <a:r>
              <a:rPr lang="pl-PL" sz="1200" dirty="0" smtClean="0"/>
              <a:t> 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7" y="1186686"/>
            <a:ext cx="6989137" cy="48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78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6104"/>
            <a:ext cx="8229600" cy="254173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exemplos</a:t>
            </a:r>
            <a:r>
              <a:rPr lang="en-US" dirty="0" smtClean="0"/>
              <a:t> e </a:t>
            </a:r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estrat</a:t>
            </a:r>
            <a:r>
              <a:rPr lang="en-US" dirty="0" err="1" smtClean="0"/>
              <a:t>égias</a:t>
            </a:r>
            <a:r>
              <a:rPr lang="en-US" dirty="0" smtClean="0"/>
              <a:t> </a:t>
            </a:r>
            <a:r>
              <a:rPr lang="en-US" dirty="0" err="1" smtClean="0"/>
              <a:t>consideram</a:t>
            </a:r>
            <a:r>
              <a:rPr lang="en-US" dirty="0" smtClean="0"/>
              <a:t> a </a:t>
            </a:r>
            <a:r>
              <a:rPr lang="en-US" dirty="0" err="1" smtClean="0"/>
              <a:t>curadoria</a:t>
            </a:r>
            <a:r>
              <a:rPr lang="en-US" dirty="0" smtClean="0"/>
              <a:t> </a:t>
            </a:r>
            <a:r>
              <a:rPr lang="en-US" dirty="0" err="1" smtClean="0"/>
              <a:t>humana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o </a:t>
            </a:r>
            <a:r>
              <a:rPr lang="en-US" dirty="0" err="1" smtClean="0"/>
              <a:t>elemento</a:t>
            </a:r>
            <a:r>
              <a:rPr lang="en-US" dirty="0" smtClean="0"/>
              <a:t> central de </a:t>
            </a:r>
            <a:r>
              <a:rPr lang="en-US" dirty="0" err="1" smtClean="0"/>
              <a:t>ponderação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063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referências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34" y="1298223"/>
            <a:ext cx="5057841" cy="48034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92334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http://manovich.net/content/04-projects/102-cultural-data/</a:t>
            </a:r>
            <a:r>
              <a:rPr lang="en-US" dirty="0" smtClean="0">
                <a:hlinkClick r:id="rId3"/>
              </a:rPr>
              <a:t>cultural_data_article.pdf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0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Cenário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onda</a:t>
            </a:r>
            <a:r>
              <a:rPr lang="en-US" dirty="0" smtClean="0"/>
              <a:t> </a:t>
            </a:r>
            <a:r>
              <a:rPr lang="en-US" dirty="0" err="1" smtClean="0"/>
              <a:t>atual</a:t>
            </a:r>
            <a:r>
              <a:rPr lang="en-US" dirty="0" smtClean="0"/>
              <a:t> de </a:t>
            </a:r>
            <a:r>
              <a:rPr lang="en-US" dirty="0" err="1" smtClean="0"/>
              <a:t>otimismo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a </a:t>
            </a:r>
            <a:r>
              <a:rPr lang="en-US" dirty="0" err="1" smtClean="0"/>
              <a:t>Inteligência</a:t>
            </a:r>
            <a:r>
              <a:rPr lang="en-US" dirty="0" smtClean="0"/>
              <a:t> Artificial se </a:t>
            </a:r>
            <a:r>
              <a:rPr lang="en-US" dirty="0" err="1" smtClean="0"/>
              <a:t>inicia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volta</a:t>
            </a:r>
            <a:r>
              <a:rPr lang="en-US" dirty="0" smtClean="0"/>
              <a:t> de 2010 e se </a:t>
            </a:r>
            <a:r>
              <a:rPr lang="en-US" dirty="0" err="1" smtClean="0"/>
              <a:t>deve</a:t>
            </a:r>
            <a:r>
              <a:rPr lang="en-US" dirty="0" smtClean="0"/>
              <a:t> a 3 </a:t>
            </a:r>
            <a:r>
              <a:rPr lang="en-US" dirty="0" err="1" smtClean="0"/>
              <a:t>forças</a:t>
            </a:r>
            <a:r>
              <a:rPr lang="en-US" dirty="0" smtClean="0"/>
              <a:t> </a:t>
            </a:r>
            <a:r>
              <a:rPr lang="en-US" dirty="0" err="1" smtClean="0"/>
              <a:t>convergentes</a:t>
            </a:r>
            <a:r>
              <a:rPr lang="en-US" dirty="0" smtClean="0"/>
              <a:t>:</a:t>
            </a:r>
          </a:p>
          <a:p>
            <a:pPr lvl="1"/>
            <a:r>
              <a:rPr lang="en-US" sz="5200" b="1" dirty="0" smtClean="0"/>
              <a:t>Big data: </a:t>
            </a:r>
            <a:r>
              <a:rPr lang="en-US" dirty="0" err="1" smtClean="0"/>
              <a:t>crescimento</a:t>
            </a:r>
            <a:r>
              <a:rPr lang="en-US" dirty="0" smtClean="0"/>
              <a:t> </a:t>
            </a:r>
            <a:r>
              <a:rPr lang="en-US" dirty="0" err="1" smtClean="0"/>
              <a:t>vertiginoso</a:t>
            </a:r>
            <a:r>
              <a:rPr lang="en-US" dirty="0" smtClean="0"/>
              <a:t> de base de dados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pesquisas</a:t>
            </a:r>
            <a:r>
              <a:rPr lang="en-US" dirty="0" smtClean="0"/>
              <a:t>, testes e </a:t>
            </a:r>
            <a:r>
              <a:rPr lang="en-US" dirty="0" err="1" smtClean="0"/>
              <a:t>treinamento</a:t>
            </a:r>
            <a:r>
              <a:rPr lang="en-US" dirty="0" smtClean="0"/>
              <a:t> de </a:t>
            </a:r>
            <a:r>
              <a:rPr lang="en-US" dirty="0" err="1" smtClean="0"/>
              <a:t>algoritmos</a:t>
            </a:r>
            <a:r>
              <a:rPr lang="en-US" dirty="0" smtClean="0"/>
              <a:t>, </a:t>
            </a:r>
            <a:r>
              <a:rPr lang="en-US" dirty="0" err="1" smtClean="0"/>
              <a:t>levando</a:t>
            </a:r>
            <a:r>
              <a:rPr lang="en-US" dirty="0" smtClean="0"/>
              <a:t> a </a:t>
            </a:r>
            <a:r>
              <a:rPr lang="en-US" dirty="0" err="1" smtClean="0"/>
              <a:t>desempenhos</a:t>
            </a:r>
            <a:r>
              <a:rPr lang="en-US" dirty="0" smtClean="0"/>
              <a:t> </a:t>
            </a:r>
            <a:r>
              <a:rPr lang="en-US" dirty="0" err="1" smtClean="0"/>
              <a:t>significativamente</a:t>
            </a:r>
            <a:r>
              <a:rPr lang="en-US" dirty="0" smtClean="0"/>
              <a:t> </a:t>
            </a:r>
            <a:r>
              <a:rPr lang="en-US" dirty="0" err="1" smtClean="0"/>
              <a:t>maiores</a:t>
            </a:r>
            <a:r>
              <a:rPr lang="en-US" dirty="0" smtClean="0"/>
              <a:t>;</a:t>
            </a:r>
          </a:p>
          <a:p>
            <a:pPr lvl="1"/>
            <a:r>
              <a:rPr lang="en-US" sz="5200" b="1" dirty="0" err="1" smtClean="0"/>
              <a:t>Melhores</a:t>
            </a:r>
            <a:r>
              <a:rPr lang="en-US" sz="5200" b="1" dirty="0" smtClean="0"/>
              <a:t> </a:t>
            </a:r>
            <a:r>
              <a:rPr lang="en-US" sz="5200" b="1" dirty="0" err="1" smtClean="0"/>
              <a:t>algoritmos</a:t>
            </a:r>
            <a:r>
              <a:rPr lang="en-US" sz="5200" b="1" dirty="0" smtClean="0"/>
              <a:t> de </a:t>
            </a:r>
            <a:r>
              <a:rPr lang="en-US" sz="5200" b="1" dirty="0" err="1" smtClean="0"/>
              <a:t>aprendizagem</a:t>
            </a:r>
            <a:r>
              <a:rPr lang="en-US" sz="5200" b="1" dirty="0" smtClean="0"/>
              <a:t> de </a:t>
            </a:r>
            <a:r>
              <a:rPr lang="en-US" sz="5200" b="1" dirty="0" err="1" smtClean="0"/>
              <a:t>máquina</a:t>
            </a:r>
            <a:r>
              <a:rPr lang="en-US" dirty="0" smtClean="0"/>
              <a:t>: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evoluíram</a:t>
            </a:r>
            <a:r>
              <a:rPr lang="en-US" dirty="0" smtClean="0"/>
              <a:t> de forma </a:t>
            </a:r>
            <a:r>
              <a:rPr lang="en-US" dirty="0" err="1" smtClean="0"/>
              <a:t>significativa</a:t>
            </a:r>
            <a:r>
              <a:rPr lang="en-US" dirty="0" smtClean="0"/>
              <a:t>, </a:t>
            </a:r>
            <a:r>
              <a:rPr lang="en-US" dirty="0" err="1" smtClean="0"/>
              <a:t>levando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/>
              <a:t> </a:t>
            </a:r>
            <a:r>
              <a:rPr lang="en-US" dirty="0" err="1" smtClean="0"/>
              <a:t>hoje</a:t>
            </a:r>
            <a:r>
              <a:rPr lang="en-US" dirty="0" smtClean="0"/>
              <a:t> </a:t>
            </a:r>
            <a:r>
              <a:rPr lang="en-US" dirty="0" err="1" smtClean="0"/>
              <a:t>chamados</a:t>
            </a:r>
            <a:r>
              <a:rPr lang="en-US" dirty="0" smtClean="0"/>
              <a:t> “deep learning”;</a:t>
            </a:r>
          </a:p>
          <a:p>
            <a:pPr lvl="2"/>
            <a:r>
              <a:rPr lang="en-US" dirty="0" err="1" smtClean="0"/>
              <a:t>Exemplo</a:t>
            </a:r>
            <a:r>
              <a:rPr lang="en-US" dirty="0" smtClean="0"/>
              <a:t>: </a:t>
            </a:r>
            <a:r>
              <a:rPr lang="en-US" dirty="0" err="1" smtClean="0"/>
              <a:t>desempenho</a:t>
            </a:r>
            <a:r>
              <a:rPr lang="en-US" dirty="0" smtClean="0"/>
              <a:t> de </a:t>
            </a:r>
            <a:r>
              <a:rPr lang="en-US" dirty="0" err="1" smtClean="0"/>
              <a:t>reconhecimento</a:t>
            </a:r>
            <a:r>
              <a:rPr lang="en-US" dirty="0" smtClean="0"/>
              <a:t> de </a:t>
            </a:r>
            <a:r>
              <a:rPr lang="en-US" dirty="0" err="1" smtClean="0"/>
              <a:t>imagem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desafio</a:t>
            </a:r>
            <a:r>
              <a:rPr lang="en-US" dirty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reconhecimento</a:t>
            </a:r>
            <a:r>
              <a:rPr lang="en-US" dirty="0" smtClean="0"/>
              <a:t> </a:t>
            </a:r>
            <a:r>
              <a:rPr lang="en-US" dirty="0" err="1" smtClean="0"/>
              <a:t>possui</a:t>
            </a:r>
            <a:r>
              <a:rPr lang="en-US" dirty="0" smtClean="0"/>
              <a:t> 5% de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humano</a:t>
            </a:r>
            <a:r>
              <a:rPr lang="en-US" dirty="0" smtClean="0"/>
              <a:t>.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evoluíram</a:t>
            </a:r>
            <a:r>
              <a:rPr lang="en-US" dirty="0" smtClean="0"/>
              <a:t> de 26% de taxa de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2011 </a:t>
            </a:r>
            <a:r>
              <a:rPr lang="en-US" dirty="0" err="1" smtClean="0"/>
              <a:t>para</a:t>
            </a:r>
            <a:r>
              <a:rPr lang="en-US" dirty="0" smtClean="0"/>
              <a:t> 3.5% </a:t>
            </a:r>
            <a:r>
              <a:rPr lang="en-US" dirty="0" err="1" smtClean="0"/>
              <a:t>em</a:t>
            </a:r>
            <a:r>
              <a:rPr lang="en-US" dirty="0" smtClean="0"/>
              <a:t> 2015.</a:t>
            </a:r>
          </a:p>
          <a:p>
            <a:pPr lvl="1"/>
            <a:r>
              <a:rPr lang="en-US" sz="6400" b="1" dirty="0" err="1" smtClean="0"/>
              <a:t>Computadores</a:t>
            </a:r>
            <a:r>
              <a:rPr lang="en-US" sz="6400" b="1" dirty="0" smtClean="0"/>
              <a:t> </a:t>
            </a:r>
            <a:r>
              <a:rPr lang="en-US" sz="6400" b="1" dirty="0" err="1" smtClean="0"/>
              <a:t>mais</a:t>
            </a:r>
            <a:r>
              <a:rPr lang="en-US" sz="6400" b="1" dirty="0" smtClean="0"/>
              <a:t> </a:t>
            </a:r>
            <a:r>
              <a:rPr lang="en-US" sz="6400" b="1" dirty="0" err="1" smtClean="0"/>
              <a:t>potentes</a:t>
            </a:r>
            <a:r>
              <a:rPr lang="en-US" sz="6400" b="1" dirty="0" smtClean="0"/>
              <a:t>: </a:t>
            </a:r>
            <a:r>
              <a:rPr lang="en-US" dirty="0" smtClean="0"/>
              <a:t>a </a:t>
            </a:r>
            <a:r>
              <a:rPr lang="en-US" dirty="0" err="1" smtClean="0"/>
              <a:t>computação</a:t>
            </a:r>
            <a:r>
              <a:rPr lang="en-US" dirty="0" smtClean="0"/>
              <a:t> </a:t>
            </a:r>
            <a:r>
              <a:rPr lang="en-US" dirty="0" err="1" smtClean="0"/>
              <a:t>evoluiu</a:t>
            </a:r>
            <a:r>
              <a:rPr lang="en-US" dirty="0" smtClean="0"/>
              <a:t> de forma </a:t>
            </a:r>
            <a:r>
              <a:rPr lang="en-US" dirty="0" err="1" smtClean="0"/>
              <a:t>significativa</a:t>
            </a:r>
            <a:r>
              <a:rPr lang="en-US" dirty="0" smtClean="0"/>
              <a:t>, </a:t>
            </a:r>
            <a:r>
              <a:rPr lang="en-US" dirty="0" err="1" smtClean="0"/>
              <a:t>barateando</a:t>
            </a:r>
            <a:r>
              <a:rPr lang="en-US" dirty="0" smtClean="0"/>
              <a:t> o </a:t>
            </a:r>
            <a:r>
              <a:rPr lang="en-US" dirty="0" err="1" smtClean="0"/>
              <a:t>custo</a:t>
            </a:r>
            <a:r>
              <a:rPr lang="en-US" dirty="0" smtClean="0"/>
              <a:t> de </a:t>
            </a:r>
            <a:r>
              <a:rPr lang="en-US" dirty="0" err="1" smtClean="0"/>
              <a:t>máquinas</a:t>
            </a:r>
            <a:r>
              <a:rPr lang="en-US" dirty="0" smtClean="0"/>
              <a:t> </a:t>
            </a:r>
            <a:r>
              <a:rPr lang="en-US" dirty="0" err="1" smtClean="0"/>
              <a:t>capazes</a:t>
            </a:r>
            <a:r>
              <a:rPr lang="en-US" dirty="0" smtClean="0"/>
              <a:t> de </a:t>
            </a:r>
            <a:r>
              <a:rPr lang="en-US" dirty="0" err="1" smtClean="0"/>
              <a:t>processamento</a:t>
            </a:r>
            <a:r>
              <a:rPr lang="en-US" dirty="0" smtClean="0"/>
              <a:t> de </a:t>
            </a:r>
            <a:r>
              <a:rPr lang="en-US" dirty="0" err="1" smtClean="0"/>
              <a:t>alta</a:t>
            </a:r>
            <a:r>
              <a:rPr lang="en-US" dirty="0" smtClean="0"/>
              <a:t>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88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92334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http://manovich.net/content/04-projects/102-cultural-data/</a:t>
            </a:r>
            <a:r>
              <a:rPr lang="en-US" dirty="0" smtClean="0">
                <a:hlinkClick r:id="rId2"/>
              </a:rPr>
              <a:t>cultural_data_article.pdf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700"/>
            <a:ext cx="9144000" cy="32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23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92334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http://manovich.net/content/04-projects/102-cultural-data/</a:t>
            </a:r>
            <a:r>
              <a:rPr lang="en-US" dirty="0" smtClean="0">
                <a:hlinkClick r:id="rId2"/>
              </a:rPr>
              <a:t>cultural_data_article.pdf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136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60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92334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http://manovich.net/content/04-projects/102-cultural-data/</a:t>
            </a:r>
            <a:r>
              <a:rPr lang="en-US" dirty="0" smtClean="0">
                <a:hlinkClick r:id="rId2"/>
              </a:rPr>
              <a:t>cultural_data_article.pdf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0900"/>
            <a:ext cx="9144000" cy="26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00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92334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http://manovich.net/content/04-projects/102-cultural-data/</a:t>
            </a:r>
            <a:r>
              <a:rPr lang="en-US" dirty="0" smtClean="0">
                <a:hlinkClick r:id="rId2"/>
              </a:rPr>
              <a:t>cultural_data_article.pdf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46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0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92334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http://manovich.net/content/04-projects/102-cultural-data/</a:t>
            </a:r>
            <a:r>
              <a:rPr lang="en-US" dirty="0" smtClean="0">
                <a:hlinkClick r:id="rId2"/>
              </a:rPr>
              <a:t>cultural_data_article.pdf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600"/>
            <a:ext cx="9144000" cy="38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referências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92334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http://manovich.net/content/04-projects/102-cultural-data/</a:t>
            </a:r>
            <a:r>
              <a:rPr lang="en-US" dirty="0" smtClean="0">
                <a:hlinkClick r:id="rId2"/>
              </a:rPr>
              <a:t>cultural_data_article.pdf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5700"/>
            <a:ext cx="9144000" cy="19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Como </a:t>
            </a:r>
            <a:r>
              <a:rPr lang="en-US" dirty="0" err="1" smtClean="0"/>
              <a:t>lidar</a:t>
            </a:r>
            <a:r>
              <a:rPr lang="en-US" dirty="0" smtClean="0"/>
              <a:t> com </a:t>
            </a:r>
            <a:r>
              <a:rPr lang="en-US" dirty="0" err="1" smtClean="0"/>
              <a:t>isso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políticas</a:t>
            </a:r>
            <a:r>
              <a:rPr lang="en-US" dirty="0" smtClean="0"/>
              <a:t> </a:t>
            </a:r>
            <a:r>
              <a:rPr lang="en-US" dirty="0" err="1" smtClean="0"/>
              <a:t>culturais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serviços</a:t>
            </a:r>
            <a:r>
              <a:rPr lang="en-US" dirty="0" smtClean="0"/>
              <a:t> e </a:t>
            </a:r>
            <a:r>
              <a:rPr lang="en-US" dirty="0" err="1" smtClean="0"/>
              <a:t>empresas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utilizando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tecnologia</a:t>
            </a:r>
            <a:r>
              <a:rPr lang="en-US" dirty="0" smtClean="0"/>
              <a:t> 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impactam</a:t>
            </a:r>
            <a:r>
              <a:rPr lang="en-US" dirty="0" smtClean="0"/>
              <a:t> a </a:t>
            </a:r>
            <a:r>
              <a:rPr lang="en-US" dirty="0" err="1" smtClean="0"/>
              <a:t>dimensão</a:t>
            </a:r>
            <a:r>
              <a:rPr lang="en-US" dirty="0" smtClean="0"/>
              <a:t> cultural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enormes</a:t>
            </a:r>
            <a:r>
              <a:rPr lang="en-US" dirty="0" smtClean="0"/>
              <a:t> e crescendo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espaço</a:t>
            </a:r>
            <a:r>
              <a:rPr lang="en-US" dirty="0" smtClean="0"/>
              <a:t> de </a:t>
            </a:r>
            <a:r>
              <a:rPr lang="en-US" dirty="0" err="1" smtClean="0"/>
              <a:t>relevância</a:t>
            </a:r>
            <a:r>
              <a:rPr lang="en-US" dirty="0" smtClean="0"/>
              <a:t> social;</a:t>
            </a:r>
          </a:p>
          <a:p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pouca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incipiente</a:t>
            </a:r>
            <a:r>
              <a:rPr lang="en-US" dirty="0" smtClean="0"/>
              <a:t> </a:t>
            </a:r>
            <a:r>
              <a:rPr lang="en-US" dirty="0" err="1" smtClean="0"/>
              <a:t>pesquisa</a:t>
            </a:r>
            <a:r>
              <a:rPr lang="en-US" dirty="0" smtClean="0"/>
              <a:t> </a:t>
            </a:r>
            <a:r>
              <a:rPr lang="en-US" dirty="0" err="1" smtClean="0"/>
              <a:t>científica</a:t>
            </a:r>
            <a:r>
              <a:rPr lang="en-US" dirty="0" smtClean="0"/>
              <a:t> no </a:t>
            </a:r>
            <a:r>
              <a:rPr lang="en-US" dirty="0" err="1" smtClean="0"/>
              <a:t>tema</a:t>
            </a:r>
            <a:r>
              <a:rPr lang="en-US" dirty="0" smtClean="0"/>
              <a:t> “</a:t>
            </a:r>
            <a:r>
              <a:rPr lang="en-US" dirty="0" err="1" smtClean="0"/>
              <a:t>discriminação</a:t>
            </a:r>
            <a:r>
              <a:rPr lang="en-US" dirty="0" smtClean="0"/>
              <a:t> </a:t>
            </a:r>
            <a:r>
              <a:rPr lang="en-US" dirty="0" err="1" smtClean="0"/>
              <a:t>algorítmica</a:t>
            </a:r>
            <a:r>
              <a:rPr lang="en-US" dirty="0" smtClean="0"/>
              <a:t>”, </a:t>
            </a:r>
            <a:r>
              <a:rPr lang="en-US" dirty="0" err="1" smtClean="0"/>
              <a:t>apesar</a:t>
            </a:r>
            <a:r>
              <a:rPr lang="en-US" dirty="0" smtClean="0"/>
              <a:t> da </a:t>
            </a:r>
            <a:r>
              <a:rPr lang="en-US" dirty="0" err="1" smtClean="0"/>
              <a:t>importância</a:t>
            </a:r>
            <a:r>
              <a:rPr lang="en-US" dirty="0" smtClean="0"/>
              <a:t> </a:t>
            </a:r>
            <a:r>
              <a:rPr lang="en-US" dirty="0" err="1" smtClean="0"/>
              <a:t>relevante</a:t>
            </a:r>
            <a:r>
              <a:rPr lang="en-US" dirty="0" smtClean="0"/>
              <a:t> dos </a:t>
            </a:r>
            <a:r>
              <a:rPr lang="en-US" dirty="0" err="1" smtClean="0"/>
              <a:t>vieses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de </a:t>
            </a:r>
            <a:r>
              <a:rPr lang="en-US" dirty="0" err="1" smtClean="0"/>
              <a:t>política</a:t>
            </a:r>
            <a:r>
              <a:rPr lang="en-US" dirty="0" smtClean="0"/>
              <a:t> </a:t>
            </a:r>
            <a:r>
              <a:rPr lang="en-US" dirty="0" err="1" smtClean="0"/>
              <a:t>cognitiva</a:t>
            </a:r>
            <a:r>
              <a:rPr lang="en-US" dirty="0" smtClean="0"/>
              <a:t> </a:t>
            </a:r>
            <a:r>
              <a:rPr lang="en-US" dirty="0" err="1" smtClean="0"/>
              <a:t>gera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</a:t>
            </a:r>
            <a:r>
              <a:rPr lang="en-US" dirty="0" err="1" smtClean="0"/>
              <a:t>produzirmos</a:t>
            </a:r>
            <a:r>
              <a:rPr lang="en-US" dirty="0" smtClean="0"/>
              <a:t> </a:t>
            </a:r>
            <a:r>
              <a:rPr lang="en-US" dirty="0" err="1" smtClean="0"/>
              <a:t>estratégias</a:t>
            </a:r>
            <a:r>
              <a:rPr lang="en-US" dirty="0" smtClean="0"/>
              <a:t> e </a:t>
            </a:r>
            <a:r>
              <a:rPr lang="en-US" dirty="0" err="1" smtClean="0"/>
              <a:t>políticas</a:t>
            </a:r>
            <a:r>
              <a:rPr lang="en-US" dirty="0" smtClean="0"/>
              <a:t> </a:t>
            </a:r>
            <a:r>
              <a:rPr lang="en-US" dirty="0" err="1" smtClean="0"/>
              <a:t>informacionais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discutam</a:t>
            </a:r>
            <a:r>
              <a:rPr lang="en-US" dirty="0" smtClean="0"/>
              <a:t> o </a:t>
            </a:r>
            <a:r>
              <a:rPr lang="en-US" dirty="0" err="1" smtClean="0"/>
              <a:t>tema</a:t>
            </a:r>
            <a:r>
              <a:rPr lang="en-US" dirty="0" smtClean="0"/>
              <a:t> e </a:t>
            </a:r>
            <a:r>
              <a:rPr lang="en-US" dirty="0" err="1" smtClean="0"/>
              <a:t>ofertam</a:t>
            </a:r>
            <a:r>
              <a:rPr lang="en-US" dirty="0" smtClean="0"/>
              <a:t> </a:t>
            </a:r>
            <a:r>
              <a:rPr lang="en-US" dirty="0" err="1" smtClean="0"/>
              <a:t>alternativas</a:t>
            </a:r>
            <a:r>
              <a:rPr lang="en-US" dirty="0" smtClean="0"/>
              <a:t> </a:t>
            </a:r>
            <a:r>
              <a:rPr lang="en-US" dirty="0" err="1" smtClean="0"/>
              <a:t>inclusivas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defender </a:t>
            </a:r>
            <a:r>
              <a:rPr lang="en-US" dirty="0" err="1" smtClean="0"/>
              <a:t>valores</a:t>
            </a:r>
            <a:r>
              <a:rPr lang="en-US" dirty="0" smtClean="0"/>
              <a:t> e </a:t>
            </a:r>
            <a:r>
              <a:rPr lang="en-US" dirty="0" err="1" smtClean="0"/>
              <a:t>políticas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queremos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há</a:t>
            </a:r>
            <a:r>
              <a:rPr lang="en-US" dirty="0" smtClean="0"/>
              <a:t> </a:t>
            </a:r>
            <a:r>
              <a:rPr lang="en-US" dirty="0" err="1" smtClean="0"/>
              <a:t>alguns</a:t>
            </a:r>
            <a:r>
              <a:rPr lang="en-US" dirty="0" smtClean="0"/>
              <a:t> </a:t>
            </a:r>
            <a:r>
              <a:rPr lang="en-US" dirty="0" err="1" smtClean="0"/>
              <a:t>movimentos</a:t>
            </a:r>
            <a:r>
              <a:rPr lang="en-US" dirty="0" smtClean="0"/>
              <a:t> </a:t>
            </a:r>
            <a:r>
              <a:rPr lang="en-US" dirty="0" err="1" smtClean="0"/>
              <a:t>nessa</a:t>
            </a:r>
            <a:r>
              <a:rPr lang="en-US" dirty="0" smtClean="0"/>
              <a:t> </a:t>
            </a:r>
            <a:r>
              <a:rPr lang="en-US" dirty="0" err="1" smtClean="0"/>
              <a:t>direção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08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2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Como </a:t>
            </a:r>
            <a:r>
              <a:rPr lang="en-US" sz="2800" dirty="0" err="1" smtClean="0"/>
              <a:t>lidar</a:t>
            </a:r>
            <a:r>
              <a:rPr lang="en-US" sz="2800" dirty="0" smtClean="0"/>
              <a:t> com </a:t>
            </a:r>
            <a:r>
              <a:rPr lang="en-US" sz="2800" dirty="0" err="1" smtClean="0"/>
              <a:t>isso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pesquisa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ciências</a:t>
            </a:r>
            <a:r>
              <a:rPr lang="en-US" sz="2800" dirty="0" smtClean="0"/>
              <a:t> </a:t>
            </a:r>
            <a:r>
              <a:rPr lang="en-US" sz="2800" dirty="0" err="1" smtClean="0"/>
              <a:t>humanas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8887" y="6493469"/>
            <a:ext cx="862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https://www.researchgate.net/publication/</a:t>
            </a:r>
            <a:r>
              <a:rPr lang="en-US" sz="1000" dirty="0" smtClean="0">
                <a:hlinkClick r:id="rId2"/>
              </a:rPr>
              <a:t>319934614_Algorithmic_governance_Developing_a_research_agenda_through_the_power_of_collective_intelligence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pic>
        <p:nvPicPr>
          <p:cNvPr id="4" name="Picture 3" descr="Captura de Tela 2017-12-07 às 11.39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36" y="877427"/>
            <a:ext cx="5994679" cy="54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31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2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Como </a:t>
            </a:r>
            <a:r>
              <a:rPr lang="en-US" sz="2800" dirty="0" err="1" smtClean="0"/>
              <a:t>lidar</a:t>
            </a:r>
            <a:r>
              <a:rPr lang="en-US" sz="2800" dirty="0" smtClean="0"/>
              <a:t> com </a:t>
            </a:r>
            <a:r>
              <a:rPr lang="en-US" sz="2800" dirty="0" err="1" smtClean="0"/>
              <a:t>isso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pesquisa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ciências</a:t>
            </a:r>
            <a:r>
              <a:rPr lang="en-US" sz="2800" dirty="0" smtClean="0"/>
              <a:t> </a:t>
            </a:r>
            <a:r>
              <a:rPr lang="en-US" sz="2800" dirty="0" err="1" smtClean="0"/>
              <a:t>humanas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6" name="Picture 5" descr="Captura de Tela 2017-10-19 às 14.5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981854"/>
            <a:ext cx="7772141" cy="5500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887" y="6493469"/>
            <a:ext cx="862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https://www.researchgate.net/publication/</a:t>
            </a:r>
            <a:r>
              <a:rPr lang="en-US" sz="1000" dirty="0" smtClean="0">
                <a:hlinkClick r:id="rId3"/>
              </a:rPr>
              <a:t>319934614_Algorithmic_governance_Developing_a_research_agenda_through_the_power_of_collective_intelligence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67658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26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Como </a:t>
            </a:r>
            <a:r>
              <a:rPr lang="en-US" sz="2800" dirty="0" err="1" smtClean="0"/>
              <a:t>lidar</a:t>
            </a:r>
            <a:r>
              <a:rPr lang="en-US" sz="2800" dirty="0" smtClean="0"/>
              <a:t> com </a:t>
            </a:r>
            <a:r>
              <a:rPr lang="en-US" sz="2800" dirty="0" err="1" smtClean="0"/>
              <a:t>isso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pesquisa</a:t>
            </a:r>
            <a:r>
              <a:rPr lang="en-US" sz="2800" dirty="0" smtClean="0"/>
              <a:t> </a:t>
            </a:r>
            <a:r>
              <a:rPr lang="en-US" sz="2800" dirty="0" err="1" smtClean="0"/>
              <a:t>em</a:t>
            </a:r>
            <a:r>
              <a:rPr lang="en-US" sz="2800" dirty="0" smtClean="0"/>
              <a:t> </a:t>
            </a:r>
            <a:r>
              <a:rPr lang="en-US" sz="2800" dirty="0" err="1" smtClean="0"/>
              <a:t>ciências</a:t>
            </a:r>
            <a:r>
              <a:rPr lang="en-US" sz="2800" dirty="0" smtClean="0"/>
              <a:t> </a:t>
            </a:r>
            <a:r>
              <a:rPr lang="en-US" sz="2800" dirty="0" err="1" smtClean="0"/>
              <a:t>humanas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3" name="Picture 2" descr="Captura de Tela 2017-10-19 às 14.5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669"/>
            <a:ext cx="9144000" cy="51904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887" y="6363229"/>
            <a:ext cx="862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https://www.researchgate.net/publication/</a:t>
            </a:r>
            <a:r>
              <a:rPr lang="en-US" sz="1000" dirty="0" smtClean="0">
                <a:hlinkClick r:id="rId3"/>
              </a:rPr>
              <a:t>319934614_Algorithmic_governance_Developing_a_research_agenda_through_the_power_of_collective_intelligence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8046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Características do Big Data: </a:t>
            </a:r>
            <a:br>
              <a:rPr lang="pt-BR" dirty="0" smtClean="0"/>
            </a:br>
            <a:r>
              <a:rPr lang="pt-BR" sz="3600" dirty="0" smtClean="0"/>
              <a:t>não é apenas muito mais dados...</a:t>
            </a:r>
            <a:endParaRPr lang="pt-B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4552"/>
          </a:xfrm>
        </p:spPr>
        <p:txBody>
          <a:bodyPr>
            <a:normAutofit fontScale="55000" lnSpcReduction="20000"/>
          </a:bodyPr>
          <a:lstStyle/>
          <a:p>
            <a:r>
              <a:rPr lang="pt-BR" dirty="0" smtClean="0"/>
              <a:t>Suas principais características são:</a:t>
            </a:r>
          </a:p>
          <a:p>
            <a:pPr lvl="1"/>
            <a:r>
              <a:rPr lang="en-US" sz="3600" dirty="0" smtClean="0"/>
              <a:t>S</a:t>
            </a:r>
            <a:r>
              <a:rPr lang="pt-BR" sz="3600" dirty="0" err="1" smtClean="0"/>
              <a:t>ão</a:t>
            </a:r>
            <a:r>
              <a:rPr lang="pt-BR" sz="3600" dirty="0" smtClean="0"/>
              <a:t> grandes em </a:t>
            </a:r>
            <a:r>
              <a:rPr lang="pt-BR" sz="3600" b="1" dirty="0" smtClean="0"/>
              <a:t>volume</a:t>
            </a:r>
            <a:r>
              <a:rPr lang="pt-BR" sz="3600" dirty="0" smtClean="0"/>
              <a:t>, constituindo </a:t>
            </a:r>
            <a:r>
              <a:rPr lang="pt-BR" sz="3600" dirty="0" err="1" smtClean="0"/>
              <a:t>terabytes</a:t>
            </a:r>
            <a:r>
              <a:rPr lang="pt-BR" sz="3600" dirty="0" smtClean="0"/>
              <a:t> ou </a:t>
            </a:r>
            <a:r>
              <a:rPr lang="pt-BR" sz="3600" dirty="0" err="1" smtClean="0"/>
              <a:t>petabytes</a:t>
            </a:r>
            <a:r>
              <a:rPr lang="pt-BR" sz="3600" dirty="0" smtClean="0"/>
              <a:t>;</a:t>
            </a:r>
          </a:p>
          <a:p>
            <a:pPr lvl="1"/>
            <a:r>
              <a:rPr lang="pt-BR" sz="3600" dirty="0" smtClean="0"/>
              <a:t>São intensos em </a:t>
            </a:r>
            <a:r>
              <a:rPr lang="pt-BR" sz="3600" b="1" dirty="0" smtClean="0"/>
              <a:t>velocidade</a:t>
            </a:r>
            <a:r>
              <a:rPr lang="pt-BR" sz="3600" dirty="0" smtClean="0"/>
              <a:t>, sendo criados praticamente em tempo real;</a:t>
            </a:r>
          </a:p>
          <a:p>
            <a:pPr lvl="1"/>
            <a:r>
              <a:rPr lang="en-US" sz="3600" dirty="0" smtClean="0"/>
              <a:t>S</a:t>
            </a:r>
            <a:r>
              <a:rPr lang="pt-BR" sz="3600" dirty="0" err="1" smtClean="0"/>
              <a:t>ão</a:t>
            </a:r>
            <a:r>
              <a:rPr lang="pt-BR" sz="3600" dirty="0" smtClean="0"/>
              <a:t> diversos em </a:t>
            </a:r>
            <a:r>
              <a:rPr lang="pt-BR" sz="3600" b="1" dirty="0" smtClean="0"/>
              <a:t>variedade</a:t>
            </a:r>
            <a:r>
              <a:rPr lang="pt-BR" sz="3600" dirty="0" smtClean="0"/>
              <a:t>, sendo estruturados e não-estruturados por natureza;</a:t>
            </a:r>
          </a:p>
          <a:p>
            <a:pPr lvl="1"/>
            <a:r>
              <a:rPr lang="en-US" sz="3600" dirty="0" smtClean="0"/>
              <a:t>S</a:t>
            </a:r>
            <a:r>
              <a:rPr lang="pt-BR" sz="3600" dirty="0" err="1" smtClean="0"/>
              <a:t>ão</a:t>
            </a:r>
            <a:r>
              <a:rPr lang="pt-BR" sz="3600" dirty="0" smtClean="0"/>
              <a:t> exaustivos em </a:t>
            </a:r>
            <a:r>
              <a:rPr lang="pt-BR" sz="3600" b="1" dirty="0" smtClean="0"/>
              <a:t>escopo</a:t>
            </a:r>
            <a:r>
              <a:rPr lang="pt-BR" sz="3600" dirty="0" smtClean="0"/>
              <a:t>, chegando a abranger populações ou sistemas inteiros, onde </a:t>
            </a:r>
            <a:r>
              <a:rPr lang="pt-BR" sz="3600" dirty="0" err="1" smtClean="0"/>
              <a:t>n</a:t>
            </a:r>
            <a:r>
              <a:rPr lang="pt-BR" sz="3600" dirty="0" smtClean="0"/>
              <a:t>=todos;</a:t>
            </a:r>
          </a:p>
          <a:p>
            <a:pPr lvl="1"/>
            <a:r>
              <a:rPr lang="pt-BR" sz="3600" dirty="0" smtClean="0"/>
              <a:t>São de </a:t>
            </a:r>
            <a:r>
              <a:rPr lang="pt-BR" sz="3600" b="1" dirty="0" smtClean="0"/>
              <a:t>resolução fina </a:t>
            </a:r>
            <a:r>
              <a:rPr lang="pt-BR" sz="3600" dirty="0" smtClean="0"/>
              <a:t>e facilmente indexáveis em identificação;</a:t>
            </a:r>
          </a:p>
          <a:p>
            <a:pPr lvl="1"/>
            <a:r>
              <a:rPr lang="pt-BR" sz="3600" dirty="0" smtClean="0"/>
              <a:t>São </a:t>
            </a:r>
            <a:r>
              <a:rPr lang="pt-BR" sz="3600" b="1" dirty="0" smtClean="0"/>
              <a:t>relacionais por origem</a:t>
            </a:r>
            <a:r>
              <a:rPr lang="pt-BR" sz="3600" dirty="0" smtClean="0"/>
              <a:t>, contendo campos em comum que permitem juntar e correlacionar diferentes conjuntos de dados;</a:t>
            </a:r>
          </a:p>
          <a:p>
            <a:pPr lvl="1"/>
            <a:r>
              <a:rPr lang="en-US" sz="3600" dirty="0" smtClean="0"/>
              <a:t>S</a:t>
            </a:r>
            <a:r>
              <a:rPr lang="pt-BR" sz="3600" dirty="0" err="1" smtClean="0"/>
              <a:t>ão</a:t>
            </a:r>
            <a:r>
              <a:rPr lang="pt-BR" sz="3600" dirty="0" smtClean="0"/>
              <a:t> </a:t>
            </a:r>
            <a:r>
              <a:rPr lang="pt-BR" sz="3600" b="1" dirty="0" smtClean="0"/>
              <a:t>flexíveis</a:t>
            </a:r>
            <a:r>
              <a:rPr lang="pt-BR" sz="3600" dirty="0" smtClean="0"/>
              <a:t>, sendo fáceis de estender (novos campos podem ser adicionados com facilidade) e de escalar (podem expandir em tamanho facilmente).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2368713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45" y="0"/>
            <a:ext cx="490079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759" y="1094828"/>
            <a:ext cx="2180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Estudo</a:t>
            </a:r>
            <a:r>
              <a:rPr lang="en-US" dirty="0" smtClean="0"/>
              <a:t> da </a:t>
            </a:r>
            <a:r>
              <a:rPr lang="en-US" dirty="0" err="1" smtClean="0"/>
              <a:t>consultoria</a:t>
            </a:r>
            <a:r>
              <a:rPr lang="en-US" dirty="0" smtClean="0"/>
              <a:t> PWC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trata</a:t>
            </a:r>
            <a:r>
              <a:rPr lang="en-US" dirty="0" smtClean="0"/>
              <a:t> </a:t>
            </a:r>
            <a:r>
              <a:rPr lang="en-US" dirty="0" err="1" smtClean="0"/>
              <a:t>explicitamente</a:t>
            </a:r>
            <a:r>
              <a:rPr lang="en-US" dirty="0" smtClean="0"/>
              <a:t> do </a:t>
            </a:r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responsabilidade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produção</a:t>
            </a:r>
            <a:r>
              <a:rPr lang="en-US" dirty="0" smtClean="0"/>
              <a:t> de </a:t>
            </a:r>
            <a:r>
              <a:rPr lang="en-US" dirty="0" err="1" smtClean="0"/>
              <a:t>inovação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inteligência</a:t>
            </a:r>
            <a:r>
              <a:rPr lang="en-US" dirty="0" smtClean="0"/>
              <a:t> artificial.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55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83" y="630620"/>
            <a:ext cx="7944069" cy="4733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04" y="6421294"/>
            <a:ext cx="7175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Fonte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https://www.pwc.co.uk/audit-assurance/assets/pdf/responsible-artifical-intelligence.pdf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7834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Elementos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</a:t>
            </a:r>
            <a:r>
              <a:rPr lang="en-US" sz="2800" dirty="0" err="1" smtClean="0"/>
              <a:t>formação</a:t>
            </a:r>
            <a:r>
              <a:rPr lang="en-US" sz="2800" dirty="0" smtClean="0"/>
              <a:t> de </a:t>
            </a:r>
            <a:r>
              <a:rPr lang="en-US" sz="2800" dirty="0" err="1" smtClean="0"/>
              <a:t>políticas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informacionais</a:t>
            </a:r>
            <a:r>
              <a:rPr lang="en-US" sz="2800" dirty="0" smtClean="0"/>
              <a:t> </a:t>
            </a:r>
            <a:r>
              <a:rPr lang="en-US" sz="2800" dirty="0" err="1" smtClean="0"/>
              <a:t>inclusivas</a:t>
            </a:r>
            <a:r>
              <a:rPr lang="en-US" sz="2800" dirty="0" smtClean="0"/>
              <a:t> </a:t>
            </a:r>
            <a:r>
              <a:rPr lang="en-US" sz="2800" dirty="0" err="1" smtClean="0"/>
              <a:t>para</a:t>
            </a:r>
            <a:r>
              <a:rPr lang="en-US" sz="2800" dirty="0" smtClean="0"/>
              <a:t> a </a:t>
            </a:r>
            <a:r>
              <a:rPr lang="en-US" sz="2800" dirty="0" err="1" smtClean="0"/>
              <a:t>cultura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2628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Estimular</a:t>
            </a:r>
            <a:r>
              <a:rPr lang="en-US" dirty="0" smtClean="0"/>
              <a:t> a </a:t>
            </a:r>
            <a:r>
              <a:rPr lang="en-US" b="1" dirty="0" err="1" smtClean="0">
                <a:solidFill>
                  <a:srgbClr val="FF0000"/>
                </a:solidFill>
              </a:rPr>
              <a:t>formação</a:t>
            </a:r>
            <a:r>
              <a:rPr lang="en-US" b="1" dirty="0" smtClean="0">
                <a:solidFill>
                  <a:srgbClr val="FF0000"/>
                </a:solidFill>
              </a:rPr>
              <a:t> de bases de dados </a:t>
            </a:r>
            <a:r>
              <a:rPr lang="en-US" b="1" dirty="0" err="1" smtClean="0">
                <a:solidFill>
                  <a:srgbClr val="FF0000"/>
                </a:solidFill>
              </a:rPr>
              <a:t>culturais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com </a:t>
            </a:r>
            <a:r>
              <a:rPr lang="en-US" b="1" dirty="0" err="1" smtClean="0">
                <a:solidFill>
                  <a:srgbClr val="FF0000"/>
                </a:solidFill>
              </a:rPr>
              <a:t>políticas</a:t>
            </a:r>
            <a:r>
              <a:rPr lang="en-US" b="1" dirty="0" smtClean="0">
                <a:solidFill>
                  <a:srgbClr val="FF0000"/>
                </a:solidFill>
              </a:rPr>
              <a:t> de </a:t>
            </a:r>
            <a:r>
              <a:rPr lang="en-US" b="1" dirty="0" err="1" smtClean="0">
                <a:solidFill>
                  <a:srgbClr val="FF0000"/>
                </a:solidFill>
              </a:rPr>
              <a:t>curadoria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explícitas</a:t>
            </a:r>
            <a:r>
              <a:rPr lang="en-US" dirty="0" smtClean="0"/>
              <a:t> e </a:t>
            </a:r>
            <a:r>
              <a:rPr lang="en-US" dirty="0" err="1" smtClean="0"/>
              <a:t>abertas</a:t>
            </a:r>
            <a:r>
              <a:rPr lang="en-US" dirty="0" smtClean="0"/>
              <a:t>, </a:t>
            </a:r>
            <a:r>
              <a:rPr lang="en-US" dirty="0" err="1" smtClean="0"/>
              <a:t>considerando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níveis</a:t>
            </a:r>
            <a:r>
              <a:rPr lang="en-US" dirty="0" smtClean="0"/>
              <a:t> de </a:t>
            </a:r>
            <a:r>
              <a:rPr lang="en-US" dirty="0" err="1" smtClean="0"/>
              <a:t>participação</a:t>
            </a:r>
            <a:r>
              <a:rPr lang="en-US" dirty="0" smtClean="0"/>
              <a:t> social e </a:t>
            </a:r>
            <a:r>
              <a:rPr lang="en-US" dirty="0" err="1" smtClean="0"/>
              <a:t>representatividade</a:t>
            </a:r>
            <a:r>
              <a:rPr lang="en-US" dirty="0" smtClean="0"/>
              <a:t> de </a:t>
            </a:r>
            <a:r>
              <a:rPr lang="en-US" dirty="0" err="1" smtClean="0"/>
              <a:t>minorias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Construção</a:t>
            </a:r>
            <a:r>
              <a:rPr lang="en-US" dirty="0" smtClean="0"/>
              <a:t> de </a:t>
            </a:r>
            <a:r>
              <a:rPr lang="en-US" b="1" dirty="0" err="1" smtClean="0">
                <a:solidFill>
                  <a:srgbClr val="FF0000"/>
                </a:solidFill>
              </a:rPr>
              <a:t>dispositivos</a:t>
            </a:r>
            <a:r>
              <a:rPr lang="en-US" b="1" dirty="0" smtClean="0">
                <a:solidFill>
                  <a:srgbClr val="FF0000"/>
                </a:solidFill>
              </a:rPr>
              <a:t> de </a:t>
            </a:r>
            <a:r>
              <a:rPr lang="en-US" b="1" dirty="0" err="1" smtClean="0">
                <a:solidFill>
                  <a:srgbClr val="FF0000"/>
                </a:solidFill>
              </a:rPr>
              <a:t>categorização</a:t>
            </a:r>
            <a:r>
              <a:rPr lang="en-US" dirty="0" smtClean="0"/>
              <a:t>, </a:t>
            </a:r>
            <a:r>
              <a:rPr lang="en-US" dirty="0" err="1" smtClean="0"/>
              <a:t>tais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/>
              <a:t> </a:t>
            </a:r>
            <a:r>
              <a:rPr lang="en-US" dirty="0" err="1" smtClean="0"/>
              <a:t>taxonomias</a:t>
            </a:r>
            <a:r>
              <a:rPr lang="en-US" dirty="0" smtClean="0"/>
              <a:t>, </a:t>
            </a:r>
            <a:r>
              <a:rPr lang="en-US" dirty="0" err="1" smtClean="0"/>
              <a:t>thesauros</a:t>
            </a:r>
            <a:r>
              <a:rPr lang="en-US" dirty="0" smtClean="0"/>
              <a:t> e </a:t>
            </a:r>
            <a:r>
              <a:rPr lang="en-US" dirty="0" err="1" smtClean="0"/>
              <a:t>ontologias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</a:t>
            </a:r>
            <a:r>
              <a:rPr lang="en-US" dirty="0" err="1" smtClean="0"/>
              <a:t>estratégicos</a:t>
            </a:r>
            <a:r>
              <a:rPr lang="en-US" dirty="0" smtClean="0"/>
              <a:t> de </a:t>
            </a:r>
            <a:r>
              <a:rPr lang="en-US" dirty="0" err="1" smtClean="0"/>
              <a:t>organização</a:t>
            </a:r>
            <a:r>
              <a:rPr lang="en-US" dirty="0" smtClean="0"/>
              <a:t> da </a:t>
            </a:r>
            <a:r>
              <a:rPr lang="en-US" dirty="0" err="1" smtClean="0"/>
              <a:t>informação</a:t>
            </a:r>
            <a:r>
              <a:rPr lang="en-US" dirty="0" smtClean="0"/>
              <a:t> e </a:t>
            </a:r>
            <a:r>
              <a:rPr lang="en-US" dirty="0" err="1" smtClean="0"/>
              <a:t>conhecimento</a:t>
            </a:r>
            <a:r>
              <a:rPr lang="en-US" dirty="0" smtClean="0"/>
              <a:t>;</a:t>
            </a:r>
          </a:p>
          <a:p>
            <a:pPr lvl="1"/>
            <a:r>
              <a:rPr lang="en-US" dirty="0" err="1" smtClean="0"/>
              <a:t>Experimentações</a:t>
            </a:r>
            <a:r>
              <a:rPr lang="en-US" dirty="0" smtClean="0"/>
              <a:t> com </a:t>
            </a:r>
            <a:r>
              <a:rPr lang="en-US" dirty="0" err="1" smtClean="0"/>
              <a:t>categorizações</a:t>
            </a:r>
            <a:r>
              <a:rPr lang="en-US" dirty="0" smtClean="0"/>
              <a:t> </a:t>
            </a:r>
            <a:r>
              <a:rPr lang="en-US" dirty="0" err="1" smtClean="0"/>
              <a:t>baseadas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aprendizagem</a:t>
            </a:r>
            <a:r>
              <a:rPr lang="en-US" dirty="0" smtClean="0"/>
              <a:t> de </a:t>
            </a:r>
            <a:r>
              <a:rPr lang="en-US" dirty="0" err="1" smtClean="0"/>
              <a:t>máquina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parceria</a:t>
            </a:r>
            <a:r>
              <a:rPr lang="en-US" dirty="0" smtClean="0"/>
              <a:t> com </a:t>
            </a:r>
            <a:r>
              <a:rPr lang="en-US" dirty="0" err="1" smtClean="0"/>
              <a:t>curadoria</a:t>
            </a:r>
            <a:r>
              <a:rPr lang="en-US" dirty="0" smtClean="0"/>
              <a:t> </a:t>
            </a:r>
            <a:r>
              <a:rPr lang="en-US" dirty="0" err="1" smtClean="0"/>
              <a:t>humana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Disponibilização</a:t>
            </a:r>
            <a:r>
              <a:rPr lang="en-US" dirty="0" smtClean="0"/>
              <a:t> de </a:t>
            </a:r>
            <a:r>
              <a:rPr lang="en-US" b="1" dirty="0" smtClean="0">
                <a:solidFill>
                  <a:srgbClr val="FF0000"/>
                </a:solidFill>
              </a:rPr>
              <a:t>dados </a:t>
            </a:r>
            <a:r>
              <a:rPr lang="en-US" b="1" dirty="0" err="1" smtClean="0">
                <a:solidFill>
                  <a:srgbClr val="FF0000"/>
                </a:solidFill>
              </a:rPr>
              <a:t>qualificados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 </a:t>
            </a:r>
            <a:r>
              <a:rPr lang="en-US" dirty="0" err="1" smtClean="0"/>
              <a:t>categorizados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formato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dados </a:t>
            </a:r>
            <a:r>
              <a:rPr lang="en-US" b="1" dirty="0" err="1" smtClean="0">
                <a:solidFill>
                  <a:srgbClr val="FF0000"/>
                </a:solidFill>
              </a:rPr>
              <a:t>abertos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facilitar</a:t>
            </a:r>
            <a:r>
              <a:rPr lang="en-US" dirty="0" smtClean="0"/>
              <a:t> e </a:t>
            </a:r>
            <a:r>
              <a:rPr lang="en-US" dirty="0" err="1" smtClean="0"/>
              <a:t>promover</a:t>
            </a:r>
            <a:r>
              <a:rPr lang="en-US" dirty="0" smtClean="0"/>
              <a:t> a </a:t>
            </a:r>
            <a:r>
              <a:rPr lang="en-US" dirty="0" err="1" smtClean="0"/>
              <a:t>inovação</a:t>
            </a:r>
            <a:r>
              <a:rPr lang="en-US" dirty="0" smtClean="0"/>
              <a:t> de </a:t>
            </a:r>
            <a:r>
              <a:rPr lang="en-US" dirty="0" err="1" smtClean="0"/>
              <a:t>serviços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cultura</a:t>
            </a:r>
            <a:r>
              <a:rPr lang="en-US" dirty="0" smtClean="0"/>
              <a:t> </a:t>
            </a:r>
            <a:r>
              <a:rPr lang="en-US" dirty="0" err="1" smtClean="0"/>
              <a:t>baseados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IA, mas com dados de </a:t>
            </a:r>
            <a:r>
              <a:rPr lang="en-US" dirty="0" err="1" smtClean="0"/>
              <a:t>qualidade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Gerar</a:t>
            </a:r>
            <a:r>
              <a:rPr lang="en-US" dirty="0" smtClean="0"/>
              <a:t>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serviços</a:t>
            </a:r>
            <a:r>
              <a:rPr lang="en-US" dirty="0" smtClean="0"/>
              <a:t> </a:t>
            </a:r>
            <a:r>
              <a:rPr lang="en-US" dirty="0" err="1" smtClean="0"/>
              <a:t>baseados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algoritmos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abertos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consumam</a:t>
            </a:r>
            <a:r>
              <a:rPr lang="en-US" dirty="0" smtClean="0"/>
              <a:t> </a:t>
            </a:r>
            <a:r>
              <a:rPr lang="en-US" dirty="0" err="1" smtClean="0"/>
              <a:t>esses</a:t>
            </a:r>
            <a:r>
              <a:rPr lang="en-US" dirty="0" smtClean="0"/>
              <a:t> dados e </a:t>
            </a:r>
            <a:r>
              <a:rPr lang="en-US" dirty="0" err="1" smtClean="0"/>
              <a:t>utilizem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benefícios</a:t>
            </a:r>
            <a:r>
              <a:rPr lang="en-US" dirty="0" smtClean="0"/>
              <a:t> da IA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inovações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cultura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Gerar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pesquisa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científica</a:t>
            </a:r>
            <a:r>
              <a:rPr lang="en-US" b="1" dirty="0" smtClean="0">
                <a:solidFill>
                  <a:srgbClr val="FF0000"/>
                </a:solidFill>
              </a:rPr>
              <a:t> e </a:t>
            </a:r>
            <a:r>
              <a:rPr lang="en-US" b="1" dirty="0" err="1" smtClean="0">
                <a:solidFill>
                  <a:srgbClr val="FF0000"/>
                </a:solidFill>
              </a:rPr>
              <a:t>aplicada</a:t>
            </a:r>
            <a:r>
              <a:rPr lang="en-US" b="1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com </a:t>
            </a:r>
            <a:r>
              <a:rPr lang="en-US" dirty="0" err="1" smtClean="0"/>
              <a:t>foco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inovações</a:t>
            </a:r>
            <a:r>
              <a:rPr lang="en-US" dirty="0" smtClean="0"/>
              <a:t> de </a:t>
            </a:r>
            <a:r>
              <a:rPr lang="en-US" dirty="0" err="1" smtClean="0"/>
              <a:t>serviços</a:t>
            </a:r>
            <a:r>
              <a:rPr lang="en-US" dirty="0" smtClean="0"/>
              <a:t> e </a:t>
            </a:r>
            <a:r>
              <a:rPr lang="en-US" dirty="0" err="1" smtClean="0"/>
              <a:t>produtos</a:t>
            </a:r>
            <a:r>
              <a:rPr lang="en-US" dirty="0" smtClean="0"/>
              <a:t> e </a:t>
            </a:r>
            <a:r>
              <a:rPr lang="en-US" dirty="0" err="1" smtClean="0"/>
              <a:t>análise</a:t>
            </a:r>
            <a:r>
              <a:rPr lang="en-US" dirty="0" smtClean="0"/>
              <a:t> de </a:t>
            </a:r>
            <a:r>
              <a:rPr lang="en-US" dirty="0" err="1" smtClean="0"/>
              <a:t>efeitos</a:t>
            </a:r>
            <a:r>
              <a:rPr lang="en-US" dirty="0" smtClean="0"/>
              <a:t> e </a:t>
            </a:r>
            <a:r>
              <a:rPr lang="en-US" dirty="0" err="1" smtClean="0"/>
              <a:t>impactos</a:t>
            </a:r>
            <a:r>
              <a:rPr lang="en-US" dirty="0" smtClean="0"/>
              <a:t> </a:t>
            </a:r>
            <a:r>
              <a:rPr lang="en-US" dirty="0" err="1" smtClean="0"/>
              <a:t>sociais</a:t>
            </a:r>
            <a:r>
              <a:rPr lang="en-US" dirty="0" smtClean="0"/>
              <a:t> dos </a:t>
            </a:r>
            <a:r>
              <a:rPr lang="en-US" dirty="0" err="1" smtClean="0"/>
              <a:t>algoritmos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todas</a:t>
            </a:r>
            <a:r>
              <a:rPr lang="en-US" dirty="0" smtClean="0"/>
              <a:t> as </a:t>
            </a:r>
            <a:r>
              <a:rPr lang="en-US" dirty="0" err="1" smtClean="0"/>
              <a:t>etapas</a:t>
            </a:r>
            <a:r>
              <a:rPr lang="en-US" dirty="0" smtClean="0"/>
              <a:t> dos </a:t>
            </a:r>
            <a:r>
              <a:rPr lang="en-US" dirty="0" err="1" smtClean="0"/>
              <a:t>processos</a:t>
            </a:r>
            <a:r>
              <a:rPr lang="en-US" dirty="0" smtClean="0"/>
              <a:t> </a:t>
            </a:r>
            <a:r>
              <a:rPr lang="en-US" dirty="0" err="1" smtClean="0"/>
              <a:t>culturais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instâncias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para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lidar</a:t>
            </a:r>
            <a:r>
              <a:rPr lang="en-US" b="1" dirty="0" smtClean="0">
                <a:solidFill>
                  <a:srgbClr val="FF0000"/>
                </a:solidFill>
              </a:rPr>
              <a:t> com </a:t>
            </a:r>
            <a:r>
              <a:rPr lang="en-US" b="1" dirty="0" err="1" smtClean="0">
                <a:solidFill>
                  <a:srgbClr val="FF0000"/>
                </a:solidFill>
              </a:rPr>
              <a:t>efeitos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inesperados</a:t>
            </a:r>
            <a:r>
              <a:rPr lang="en-US" dirty="0" smtClean="0"/>
              <a:t>, </a:t>
            </a:r>
            <a:r>
              <a:rPr lang="en-US" dirty="0" err="1" smtClean="0"/>
              <a:t>facilitando</a:t>
            </a:r>
            <a:r>
              <a:rPr lang="en-US" dirty="0" smtClean="0"/>
              <a:t> </a:t>
            </a:r>
            <a:r>
              <a:rPr lang="en-US" dirty="0" err="1" smtClean="0"/>
              <a:t>capacidade</a:t>
            </a:r>
            <a:r>
              <a:rPr lang="en-US" dirty="0" smtClean="0"/>
              <a:t> de </a:t>
            </a:r>
            <a:r>
              <a:rPr lang="en-US" dirty="0" err="1" smtClean="0"/>
              <a:t>resposta</a:t>
            </a:r>
            <a:r>
              <a:rPr lang="en-US" dirty="0" smtClean="0"/>
              <a:t> e </a:t>
            </a:r>
            <a:r>
              <a:rPr lang="en-US" dirty="0" err="1" smtClean="0"/>
              <a:t>mediação</a:t>
            </a:r>
            <a:r>
              <a:rPr lang="en-US" dirty="0" smtClean="0"/>
              <a:t> </a:t>
            </a:r>
            <a:r>
              <a:rPr lang="en-US" dirty="0" err="1" smtClean="0"/>
              <a:t>dinâmica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dirty="0" smtClean="0"/>
              <a:t> </a:t>
            </a:r>
            <a:r>
              <a:rPr lang="en-US" dirty="0" err="1" smtClean="0"/>
              <a:t>efeitos</a:t>
            </a:r>
            <a:r>
              <a:rPr lang="en-US" dirty="0" smtClean="0"/>
              <a:t> das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tecnologias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94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79603"/>
            <a:ext cx="8229600" cy="5399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Obrigado!!!!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dmartins@gmail.com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206" y="3178503"/>
            <a:ext cx="4123559" cy="30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5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Algoritmos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72" y="1731953"/>
            <a:ext cx="6954345" cy="413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39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83" y="1254067"/>
            <a:ext cx="6039507" cy="5113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620" y="6445610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Fonte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http://usblogs.pwc.com/emerging-technology/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03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92" y="432293"/>
            <a:ext cx="2424387" cy="11430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Algoritmos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545" y="495"/>
            <a:ext cx="415636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620" y="6445610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Fonte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http://usblogs.pwc.com/emerging-technology/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384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92" y="432293"/>
            <a:ext cx="6558456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 err="1" smtClean="0"/>
              <a:t>Algoritmos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/>
              <a:t>níveis</a:t>
            </a:r>
            <a:r>
              <a:rPr lang="en-US" sz="3600" dirty="0" smtClean="0"/>
              <a:t> de </a:t>
            </a:r>
            <a:r>
              <a:rPr lang="en-US" sz="3600" dirty="0" err="1" smtClean="0"/>
              <a:t>complexidade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2620" y="6445610"/>
            <a:ext cx="739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Fonte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2"/>
              </a:rPr>
              <a:t>http://usblogs.pwc.com/emerging-technology/artificial-intelligence-is-your-business-ready/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7200"/>
            <a:ext cx="9144000" cy="33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7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1923</Words>
  <Application>Microsoft Macintosh PowerPoint</Application>
  <PresentationFormat>On-screen Show (4:3)</PresentationFormat>
  <Paragraphs>147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O desafio da humanização dos algoritmos:  formações tecnológicas da sociabilidade contemporânea</vt:lpstr>
      <vt:lpstr>Computação cognitiva</vt:lpstr>
      <vt:lpstr>Computação cognitiva</vt:lpstr>
      <vt:lpstr>Cenário</vt:lpstr>
      <vt:lpstr>Características do Big Data:  não é apenas muito mais dados...</vt:lpstr>
      <vt:lpstr>Algoritmos</vt:lpstr>
      <vt:lpstr>Algoritmos</vt:lpstr>
      <vt:lpstr>Algoritmos</vt:lpstr>
      <vt:lpstr>Algoritmos níveis de complexidade</vt:lpstr>
      <vt:lpstr>O papel estruturante dos algoritmos na dinâmica social contemporânea </vt:lpstr>
      <vt:lpstr>O papel estruturante dos algoritmos na dinâmica social contemporânea </vt:lpstr>
      <vt:lpstr>O papel estruturante dos algoritmos na dinâmica social contemporânea </vt:lpstr>
      <vt:lpstr>Mas, como esses sistemas são produzidos?</vt:lpstr>
      <vt:lpstr>Como implementar um sistema cognitivo</vt:lpstr>
      <vt:lpstr>Exemplo:  a internet como base de conteúdo </vt:lpstr>
      <vt:lpstr>O problema político e de maior interesse pra cultura aparece aqui!   O que é "conteúdo apropriado”? Quem e como são escolhidos os especialistas? Que dados vão alimentar o sistema? </vt:lpstr>
      <vt:lpstr>Exemplos</vt:lpstr>
      <vt:lpstr>PowerPoint Presentation</vt:lpstr>
      <vt:lpstr>Exemplos</vt:lpstr>
      <vt:lpstr>Exemplos</vt:lpstr>
      <vt:lpstr>Exemplos</vt:lpstr>
      <vt:lpstr>Exemplos</vt:lpstr>
      <vt:lpstr>Exemplos</vt:lpstr>
      <vt:lpstr>Exemplos</vt:lpstr>
      <vt:lpstr>Exemplos</vt:lpstr>
      <vt:lpstr>Exemplos</vt:lpstr>
      <vt:lpstr>Exemplos</vt:lpstr>
      <vt:lpstr>Como isso tem impactado na produção de novas dinâmicas sociais</vt:lpstr>
      <vt:lpstr>Como os efeitos discriminatórios desses algoritmos têm sido trabalhados?</vt:lpstr>
      <vt:lpstr>Exemplos</vt:lpstr>
      <vt:lpstr>Exemplos</vt:lpstr>
      <vt:lpstr>Exemplos</vt:lpstr>
      <vt:lpstr>Exemplos</vt:lpstr>
      <vt:lpstr>Exemplos</vt:lpstr>
      <vt:lpstr>Exemplos</vt:lpstr>
      <vt:lpstr>Exemplos</vt:lpstr>
      <vt:lpstr>Exemplos</vt:lpstr>
      <vt:lpstr>Todos os exemplos e principais estratégias consideram a curadoria humana como o elemento central de ponderação.</vt:lpstr>
      <vt:lpstr>Algumas referências</vt:lpstr>
      <vt:lpstr>Algumas referências</vt:lpstr>
      <vt:lpstr>Algumas referências</vt:lpstr>
      <vt:lpstr>Algumas referências</vt:lpstr>
      <vt:lpstr>Algumas referências</vt:lpstr>
      <vt:lpstr>Algumas referências</vt:lpstr>
      <vt:lpstr>Algumas referências</vt:lpstr>
      <vt:lpstr>Como lidar com isso nas políticas culturais?</vt:lpstr>
      <vt:lpstr>Como lidar com isso na pesquisa em ciências humanas?</vt:lpstr>
      <vt:lpstr>Como lidar com isso na pesquisa em ciências humanas?</vt:lpstr>
      <vt:lpstr>Como lidar com isso na pesquisa em ciências humanas?</vt:lpstr>
      <vt:lpstr>PowerPoint Presentation</vt:lpstr>
      <vt:lpstr>PowerPoint Presentation</vt:lpstr>
      <vt:lpstr>Elementos para formação de políticas informacionais inclusivas para a cultura</vt:lpstr>
      <vt:lpstr>Obrigado!!!! dmartins@gmail.com </vt:lpstr>
    </vt:vector>
  </TitlesOfParts>
  <Company>Universidade Federal de Goiás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cognitiva impactos novas dinâmicas algorítimicas de relacionamento social</dc:title>
  <dc:creator>UFG MediaLab</dc:creator>
  <cp:lastModifiedBy>UFG MediaLab</cp:lastModifiedBy>
  <cp:revision>44</cp:revision>
  <dcterms:created xsi:type="dcterms:W3CDTF">2017-10-09T12:42:19Z</dcterms:created>
  <dcterms:modified xsi:type="dcterms:W3CDTF">2017-12-08T09:14:21Z</dcterms:modified>
</cp:coreProperties>
</file>